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56" r:id="rId1"/>
  </p:sldMasterIdLst>
  <p:sldIdLst>
    <p:sldId id="256" r:id="rId2"/>
    <p:sldId id="265" r:id="rId3"/>
    <p:sldId id="257" r:id="rId4"/>
    <p:sldId id="271" r:id="rId5"/>
    <p:sldId id="266" r:id="rId6"/>
    <p:sldId id="258" r:id="rId7"/>
    <p:sldId id="267" r:id="rId8"/>
    <p:sldId id="268" r:id="rId9"/>
    <p:sldId id="269" r:id="rId10"/>
    <p:sldId id="259" r:id="rId11"/>
    <p:sldId id="270" r:id="rId12"/>
    <p:sldId id="262" r:id="rId13"/>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90" d="100"/>
          <a:sy n="90" d="100"/>
        </p:scale>
        <p:origin x="-1234" y="18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diagrams/_rels/drawing1.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CC9D597-56C0-4C38-BFE7-94164A105D69}"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pPr rtl="1"/>
          <a:endParaRPr lang="ar-IQ"/>
        </a:p>
      </dgm:t>
    </dgm:pt>
    <dgm:pt modelId="{21CE93DE-9FCC-47DB-9AC8-F5FF39C5F06D}">
      <dgm:prSet>
        <dgm:style>
          <a:lnRef idx="2">
            <a:schemeClr val="dk1">
              <a:shade val="50000"/>
            </a:schemeClr>
          </a:lnRef>
          <a:fillRef idx="1">
            <a:schemeClr val="dk1"/>
          </a:fillRef>
          <a:effectRef idx="0">
            <a:schemeClr val="dk1"/>
          </a:effectRef>
          <a:fontRef idx="minor">
            <a:schemeClr val="lt1"/>
          </a:fontRef>
        </dgm:style>
      </dgm:prSet>
      <dgm:spPr>
        <a:blipFill rotWithShape="0">
          <a:blip xmlns:r="http://schemas.openxmlformats.org/officeDocument/2006/relationships" r:embed="rId1"/>
          <a:stretch>
            <a:fillRect/>
          </a:stretch>
        </a:blipFill>
      </dgm:spPr>
      <dgm:t>
        <a:bodyPr/>
        <a:lstStyle/>
        <a:p>
          <a:pPr rtl="1"/>
          <a:r>
            <a:rPr lang="ar-SA" b="1" dirty="0" smtClean="0">
              <a:solidFill>
                <a:srgbClr val="FF0000"/>
              </a:solidFill>
            </a:rPr>
            <a:t>منهجية البحث العلمي</a:t>
          </a:r>
          <a:endParaRPr lang="ar-IQ" dirty="0">
            <a:solidFill>
              <a:srgbClr val="FF0000"/>
            </a:solidFill>
          </a:endParaRPr>
        </a:p>
      </dgm:t>
    </dgm:pt>
    <dgm:pt modelId="{67493228-7669-4177-B408-42EA6197C90E}" type="parTrans" cxnId="{C5DAB701-7E66-435A-B586-61E9326183E8}">
      <dgm:prSet/>
      <dgm:spPr/>
      <dgm:t>
        <a:bodyPr/>
        <a:lstStyle/>
        <a:p>
          <a:pPr rtl="1"/>
          <a:endParaRPr lang="ar-IQ"/>
        </a:p>
      </dgm:t>
    </dgm:pt>
    <dgm:pt modelId="{3D2B9F2C-1CA9-4E31-8A29-A21638B6F828}" type="sibTrans" cxnId="{C5DAB701-7E66-435A-B586-61E9326183E8}">
      <dgm:prSet/>
      <dgm:spPr/>
      <dgm:t>
        <a:bodyPr/>
        <a:lstStyle/>
        <a:p>
          <a:pPr rtl="1"/>
          <a:endParaRPr lang="ar-IQ"/>
        </a:p>
      </dgm:t>
    </dgm:pt>
    <dgm:pt modelId="{DA1F5798-6245-43AF-8FCF-FBA6B743DDEA}" type="pres">
      <dgm:prSet presAssocID="{CCC9D597-56C0-4C38-BFE7-94164A105D69}" presName="compositeShape" presStyleCnt="0">
        <dgm:presLayoutVars>
          <dgm:chMax val="7"/>
          <dgm:dir/>
          <dgm:resizeHandles val="exact"/>
        </dgm:presLayoutVars>
      </dgm:prSet>
      <dgm:spPr/>
      <dgm:t>
        <a:bodyPr/>
        <a:lstStyle/>
        <a:p>
          <a:pPr rtl="1"/>
          <a:endParaRPr lang="ar-IQ"/>
        </a:p>
      </dgm:t>
    </dgm:pt>
    <dgm:pt modelId="{979EB9C5-0F86-427F-B995-AE7FB5028F79}" type="pres">
      <dgm:prSet presAssocID="{21CE93DE-9FCC-47DB-9AC8-F5FF39C5F06D}" presName="circ1TxSh" presStyleLbl="vennNode1" presStyleIdx="0" presStyleCnt="1" custScaleX="250836" custLinFactNeighborX="-3325" custLinFactNeighborY="-24324"/>
      <dgm:spPr/>
      <dgm:t>
        <a:bodyPr/>
        <a:lstStyle/>
        <a:p>
          <a:pPr rtl="1"/>
          <a:endParaRPr lang="ar-IQ"/>
        </a:p>
      </dgm:t>
    </dgm:pt>
  </dgm:ptLst>
  <dgm:cxnLst>
    <dgm:cxn modelId="{E8A73F63-01E3-46E4-97B4-E3C9F1D8533E}" type="presOf" srcId="{21CE93DE-9FCC-47DB-9AC8-F5FF39C5F06D}" destId="{979EB9C5-0F86-427F-B995-AE7FB5028F79}" srcOrd="0" destOrd="0" presId="urn:microsoft.com/office/officeart/2005/8/layout/venn1"/>
    <dgm:cxn modelId="{C5DAB701-7E66-435A-B586-61E9326183E8}" srcId="{CCC9D597-56C0-4C38-BFE7-94164A105D69}" destId="{21CE93DE-9FCC-47DB-9AC8-F5FF39C5F06D}" srcOrd="0" destOrd="0" parTransId="{67493228-7669-4177-B408-42EA6197C90E}" sibTransId="{3D2B9F2C-1CA9-4E31-8A29-A21638B6F828}"/>
    <dgm:cxn modelId="{36BC92B9-DF31-4726-972A-6E8AF0421588}" type="presOf" srcId="{CCC9D597-56C0-4C38-BFE7-94164A105D69}" destId="{DA1F5798-6245-43AF-8FCF-FBA6B743DDEA}" srcOrd="0" destOrd="0" presId="urn:microsoft.com/office/officeart/2005/8/layout/venn1"/>
    <dgm:cxn modelId="{1500A85F-1149-44AB-8C99-5EF6F2C997E8}" type="presParOf" srcId="{DA1F5798-6245-43AF-8FCF-FBA6B743DDEA}" destId="{979EB9C5-0F86-427F-B995-AE7FB5028F79}" srcOrd="0" destOrd="0" presId="urn:microsoft.com/office/officeart/2005/8/layout/venn1"/>
  </dgm:cxnLst>
  <dgm:bg>
    <a:blipFill>
      <a:blip xmlns:r="http://schemas.openxmlformats.org/officeDocument/2006/relationships" r:embed="rId2"/>
      <a:tile tx="0" ty="0" sx="100000" sy="100000" flip="none" algn="tl"/>
    </a:blipFill>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E0F85A8-F194-491A-BD63-C84356E9561E}"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pPr rtl="1"/>
          <a:endParaRPr lang="ar-SA"/>
        </a:p>
      </dgm:t>
    </dgm:pt>
    <dgm:pt modelId="{898C3208-5C0A-4E9F-B3DE-8D934727CA97}">
      <dgm:prSet/>
      <dgm:spPr>
        <a:solidFill>
          <a:srgbClr val="FFFF00">
            <a:alpha val="90000"/>
          </a:srgbClr>
        </a:solidFill>
      </dgm:spPr>
      <dgm:t>
        <a:bodyPr/>
        <a:lstStyle/>
        <a:p>
          <a:pPr rtl="1"/>
          <a:r>
            <a:rPr lang="ar-SA" b="1" dirty="0" smtClean="0"/>
            <a:t>       </a:t>
          </a:r>
          <a:r>
            <a:rPr lang="ar-IQ" b="1" dirty="0" smtClean="0"/>
            <a:t>اعداد</a:t>
          </a:r>
          <a:endParaRPr lang="ar-SA" dirty="0"/>
        </a:p>
      </dgm:t>
    </dgm:pt>
    <dgm:pt modelId="{88477B3D-4BE0-4235-B9E3-5E21FDAEA731}" type="parTrans" cxnId="{A5745440-3DFF-4238-8C60-639DBDB98AC5}">
      <dgm:prSet/>
      <dgm:spPr/>
      <dgm:t>
        <a:bodyPr/>
        <a:lstStyle/>
        <a:p>
          <a:pPr rtl="1"/>
          <a:endParaRPr lang="ar-SA"/>
        </a:p>
      </dgm:t>
    </dgm:pt>
    <dgm:pt modelId="{CC3F3E06-D222-4D34-9E6B-B47E3FF9DD8D}" type="sibTrans" cxnId="{A5745440-3DFF-4238-8C60-639DBDB98AC5}">
      <dgm:prSet/>
      <dgm:spPr/>
      <dgm:t>
        <a:bodyPr/>
        <a:lstStyle/>
        <a:p>
          <a:pPr rtl="1"/>
          <a:endParaRPr lang="ar-SA"/>
        </a:p>
      </dgm:t>
    </dgm:pt>
    <dgm:pt modelId="{0897C2BE-326A-4A98-8AC2-9E7747C5AE3C}">
      <dgm:prSet/>
      <dgm:spPr>
        <a:solidFill>
          <a:srgbClr val="FFFF00"/>
        </a:solidFill>
      </dgm:spPr>
      <dgm:t>
        <a:bodyPr/>
        <a:lstStyle/>
        <a:p>
          <a:pPr rtl="1"/>
          <a:r>
            <a:rPr lang="ar-IQ" b="1" dirty="0" smtClean="0">
              <a:latin typeface="Batang" pitchFamily="18" charset="-127"/>
              <a:ea typeface="Batang" pitchFamily="18" charset="-127"/>
            </a:rPr>
            <a:t>الاستاذ المساعد</a:t>
          </a:r>
          <a:r>
            <a:rPr lang="ar-SA" b="1" dirty="0" smtClean="0">
              <a:latin typeface="Batang" pitchFamily="18" charset="-127"/>
              <a:ea typeface="Batang" pitchFamily="18" charset="-127"/>
            </a:rPr>
            <a:t> </a:t>
          </a:r>
          <a:r>
            <a:rPr lang="ar-IQ" b="1" dirty="0" smtClean="0">
              <a:latin typeface="Batang" pitchFamily="18" charset="-127"/>
              <a:ea typeface="Batang" pitchFamily="18" charset="-127"/>
            </a:rPr>
            <a:t>الدكتور</a:t>
          </a:r>
          <a:r>
            <a:rPr lang="ar-SA" b="1" dirty="0" smtClean="0">
              <a:latin typeface="Batang" pitchFamily="18" charset="-127"/>
              <a:ea typeface="Batang" pitchFamily="18" charset="-127"/>
            </a:rPr>
            <a:t> </a:t>
          </a:r>
          <a:endParaRPr lang="ar-SA" dirty="0">
            <a:latin typeface="Batang" pitchFamily="18" charset="-127"/>
            <a:ea typeface="Batang" pitchFamily="18" charset="-127"/>
          </a:endParaRPr>
        </a:p>
      </dgm:t>
    </dgm:pt>
    <dgm:pt modelId="{4BDA676E-884C-412A-AE87-D3869B7398DD}" type="parTrans" cxnId="{01CB54EC-E0D0-4750-A779-985F0985507F}">
      <dgm:prSet/>
      <dgm:spPr/>
      <dgm:t>
        <a:bodyPr/>
        <a:lstStyle/>
        <a:p>
          <a:pPr rtl="1"/>
          <a:endParaRPr lang="ar-SA"/>
        </a:p>
      </dgm:t>
    </dgm:pt>
    <dgm:pt modelId="{7B723B4E-95FA-40E1-8F01-DBAA1FBE9D1E}" type="sibTrans" cxnId="{01CB54EC-E0D0-4750-A779-985F0985507F}">
      <dgm:prSet/>
      <dgm:spPr/>
      <dgm:t>
        <a:bodyPr/>
        <a:lstStyle/>
        <a:p>
          <a:pPr rtl="1"/>
          <a:endParaRPr lang="ar-SA"/>
        </a:p>
      </dgm:t>
    </dgm:pt>
    <dgm:pt modelId="{D89F6826-9879-4C50-9616-82EAF11A0E84}">
      <dgm:prSet/>
      <dgm:spPr>
        <a:solidFill>
          <a:srgbClr val="00B0F0">
            <a:alpha val="90000"/>
          </a:srgbClr>
        </a:solidFill>
      </dgm:spPr>
      <dgm:t>
        <a:bodyPr/>
        <a:lstStyle/>
        <a:p>
          <a:pPr rtl="1"/>
          <a:r>
            <a:rPr lang="ar-IQ" b="1" dirty="0" smtClean="0"/>
            <a:t>قاسم الخالدي</a:t>
          </a:r>
          <a:endParaRPr lang="ar-SA" dirty="0"/>
        </a:p>
      </dgm:t>
    </dgm:pt>
    <dgm:pt modelId="{EB7FCAAB-46E8-47CB-BD79-7CDCB1FDDEE8}" type="parTrans" cxnId="{ABFAA8E6-66B4-42AF-8748-BA65F6260100}">
      <dgm:prSet/>
      <dgm:spPr/>
      <dgm:t>
        <a:bodyPr/>
        <a:lstStyle/>
        <a:p>
          <a:pPr rtl="1"/>
          <a:endParaRPr lang="ar-SA"/>
        </a:p>
      </dgm:t>
    </dgm:pt>
    <dgm:pt modelId="{303E6049-9620-4C8C-9A3A-649B1FACD59B}" type="sibTrans" cxnId="{ABFAA8E6-66B4-42AF-8748-BA65F6260100}">
      <dgm:prSet/>
      <dgm:spPr/>
      <dgm:t>
        <a:bodyPr/>
        <a:lstStyle/>
        <a:p>
          <a:pPr rtl="1"/>
          <a:endParaRPr lang="ar-SA"/>
        </a:p>
      </dgm:t>
    </dgm:pt>
    <dgm:pt modelId="{FADB18CB-1483-467A-B503-F523B5D0B2DC}">
      <dgm:prSet/>
      <dgm:spPr/>
      <dgm:t>
        <a:bodyPr/>
        <a:lstStyle/>
        <a:p>
          <a:pPr rtl="1"/>
          <a:r>
            <a:rPr lang="ar-IQ" b="1" dirty="0" smtClean="0"/>
            <a:t>20</a:t>
          </a:r>
          <a:r>
            <a:rPr lang="ar-SA" b="1" dirty="0" smtClean="0"/>
            <a:t>22</a:t>
          </a:r>
          <a:r>
            <a:rPr lang="ar-IQ" b="1" dirty="0" smtClean="0"/>
            <a:t>- </a:t>
          </a:r>
          <a:r>
            <a:rPr lang="ar-SA" b="1" dirty="0" smtClean="0"/>
            <a:t>2023</a:t>
          </a:r>
          <a:endParaRPr lang="ar-SA" dirty="0"/>
        </a:p>
      </dgm:t>
    </dgm:pt>
    <dgm:pt modelId="{7584CAAC-53DF-46E2-A0BE-D83F6EFC7B61}" type="parTrans" cxnId="{0ABC9C10-014A-497E-8DBB-02318A640F46}">
      <dgm:prSet/>
      <dgm:spPr/>
      <dgm:t>
        <a:bodyPr/>
        <a:lstStyle/>
        <a:p>
          <a:pPr rtl="1"/>
          <a:endParaRPr lang="ar-SA"/>
        </a:p>
      </dgm:t>
    </dgm:pt>
    <dgm:pt modelId="{3E2F5149-BB5F-4B76-92D4-251D29EDC755}" type="sibTrans" cxnId="{0ABC9C10-014A-497E-8DBB-02318A640F46}">
      <dgm:prSet/>
      <dgm:spPr/>
      <dgm:t>
        <a:bodyPr/>
        <a:lstStyle/>
        <a:p>
          <a:pPr rtl="1"/>
          <a:endParaRPr lang="ar-SA"/>
        </a:p>
      </dgm:t>
    </dgm:pt>
    <dgm:pt modelId="{7A5C5219-6E08-4868-A24F-0DB5D3919B38}" type="pres">
      <dgm:prSet presAssocID="{BE0F85A8-F194-491A-BD63-C84356E9561E}" presName="Name0" presStyleCnt="0">
        <dgm:presLayoutVars>
          <dgm:chMax val="7"/>
          <dgm:dir/>
          <dgm:animLvl val="lvl"/>
          <dgm:resizeHandles val="exact"/>
        </dgm:presLayoutVars>
      </dgm:prSet>
      <dgm:spPr/>
      <dgm:t>
        <a:bodyPr/>
        <a:lstStyle/>
        <a:p>
          <a:pPr rtl="1"/>
          <a:endParaRPr lang="ar-SA"/>
        </a:p>
      </dgm:t>
    </dgm:pt>
    <dgm:pt modelId="{8767C28A-FF31-4346-B44A-38B47FC705EB}" type="pres">
      <dgm:prSet presAssocID="{898C3208-5C0A-4E9F-B3DE-8D934727CA97}" presName="circle1" presStyleLbl="node1" presStyleIdx="0" presStyleCnt="4"/>
      <dgm:spPr/>
    </dgm:pt>
    <dgm:pt modelId="{13DA8EE3-9577-4737-AFD1-C56EE3AA7A2E}" type="pres">
      <dgm:prSet presAssocID="{898C3208-5C0A-4E9F-B3DE-8D934727CA97}" presName="space" presStyleCnt="0"/>
      <dgm:spPr/>
    </dgm:pt>
    <dgm:pt modelId="{B3F49B19-2242-48A1-8234-44D1413CE952}" type="pres">
      <dgm:prSet presAssocID="{898C3208-5C0A-4E9F-B3DE-8D934727CA97}" presName="rect1" presStyleLbl="alignAcc1" presStyleIdx="0" presStyleCnt="4"/>
      <dgm:spPr/>
      <dgm:t>
        <a:bodyPr/>
        <a:lstStyle/>
        <a:p>
          <a:pPr rtl="1"/>
          <a:endParaRPr lang="ar-SA"/>
        </a:p>
      </dgm:t>
    </dgm:pt>
    <dgm:pt modelId="{CDE0758D-63B3-492B-8CC5-2BC799D6FCD0}" type="pres">
      <dgm:prSet presAssocID="{0897C2BE-326A-4A98-8AC2-9E7747C5AE3C}" presName="vertSpace2" presStyleLbl="node1" presStyleIdx="0" presStyleCnt="4"/>
      <dgm:spPr/>
    </dgm:pt>
    <dgm:pt modelId="{DEC91FB0-30CF-4F01-9C38-4308AB3D4649}" type="pres">
      <dgm:prSet presAssocID="{0897C2BE-326A-4A98-8AC2-9E7747C5AE3C}" presName="circle2" presStyleLbl="node1" presStyleIdx="1" presStyleCnt="4"/>
      <dgm:spPr/>
    </dgm:pt>
    <dgm:pt modelId="{A8311AE0-39D1-48C8-983A-471A82D0576F}" type="pres">
      <dgm:prSet presAssocID="{0897C2BE-326A-4A98-8AC2-9E7747C5AE3C}" presName="rect2" presStyleLbl="alignAcc1" presStyleIdx="1" presStyleCnt="4"/>
      <dgm:spPr/>
      <dgm:t>
        <a:bodyPr/>
        <a:lstStyle/>
        <a:p>
          <a:pPr rtl="1"/>
          <a:endParaRPr lang="ar-SA"/>
        </a:p>
      </dgm:t>
    </dgm:pt>
    <dgm:pt modelId="{82547435-B262-46D3-B6E1-7FA1999CA572}" type="pres">
      <dgm:prSet presAssocID="{D89F6826-9879-4C50-9616-82EAF11A0E84}" presName="vertSpace3" presStyleLbl="node1" presStyleIdx="1" presStyleCnt="4"/>
      <dgm:spPr/>
    </dgm:pt>
    <dgm:pt modelId="{1424F51D-FAD9-4F71-881A-0E879ABEB830}" type="pres">
      <dgm:prSet presAssocID="{D89F6826-9879-4C50-9616-82EAF11A0E84}" presName="circle3" presStyleLbl="node1" presStyleIdx="2" presStyleCnt="4"/>
      <dgm:spPr/>
    </dgm:pt>
    <dgm:pt modelId="{5931E130-6152-44DE-B7EB-B1D77ED8B26D}" type="pres">
      <dgm:prSet presAssocID="{D89F6826-9879-4C50-9616-82EAF11A0E84}" presName="rect3" presStyleLbl="alignAcc1" presStyleIdx="2" presStyleCnt="4"/>
      <dgm:spPr/>
      <dgm:t>
        <a:bodyPr/>
        <a:lstStyle/>
        <a:p>
          <a:pPr rtl="1"/>
          <a:endParaRPr lang="ar-SA"/>
        </a:p>
      </dgm:t>
    </dgm:pt>
    <dgm:pt modelId="{53E026F7-E279-4EB0-AD8F-69E65E91008F}" type="pres">
      <dgm:prSet presAssocID="{FADB18CB-1483-467A-B503-F523B5D0B2DC}" presName="vertSpace4" presStyleLbl="node1" presStyleIdx="2" presStyleCnt="4"/>
      <dgm:spPr/>
    </dgm:pt>
    <dgm:pt modelId="{BB31AD15-2ADA-45B8-B8B7-776216674E69}" type="pres">
      <dgm:prSet presAssocID="{FADB18CB-1483-467A-B503-F523B5D0B2DC}" presName="circle4" presStyleLbl="node1" presStyleIdx="3" presStyleCnt="4"/>
      <dgm:spPr/>
    </dgm:pt>
    <dgm:pt modelId="{0FE3572D-3743-4ACC-99C0-D94F29352BCC}" type="pres">
      <dgm:prSet presAssocID="{FADB18CB-1483-467A-B503-F523B5D0B2DC}" presName="rect4" presStyleLbl="alignAcc1" presStyleIdx="3" presStyleCnt="4"/>
      <dgm:spPr/>
      <dgm:t>
        <a:bodyPr/>
        <a:lstStyle/>
        <a:p>
          <a:pPr rtl="1"/>
          <a:endParaRPr lang="ar-SA"/>
        </a:p>
      </dgm:t>
    </dgm:pt>
    <dgm:pt modelId="{61980FB2-16AB-4F30-BC73-6A8D7276E9BA}" type="pres">
      <dgm:prSet presAssocID="{898C3208-5C0A-4E9F-B3DE-8D934727CA97}" presName="rect1ParTxNoCh" presStyleLbl="alignAcc1" presStyleIdx="3" presStyleCnt="4">
        <dgm:presLayoutVars>
          <dgm:chMax val="1"/>
          <dgm:bulletEnabled val="1"/>
        </dgm:presLayoutVars>
      </dgm:prSet>
      <dgm:spPr/>
      <dgm:t>
        <a:bodyPr/>
        <a:lstStyle/>
        <a:p>
          <a:pPr rtl="1"/>
          <a:endParaRPr lang="ar-SA"/>
        </a:p>
      </dgm:t>
    </dgm:pt>
    <dgm:pt modelId="{E511999E-ED47-4782-B0F8-3B28E0182A45}" type="pres">
      <dgm:prSet presAssocID="{0897C2BE-326A-4A98-8AC2-9E7747C5AE3C}" presName="rect2ParTxNoCh" presStyleLbl="alignAcc1" presStyleIdx="3" presStyleCnt="4">
        <dgm:presLayoutVars>
          <dgm:chMax val="1"/>
          <dgm:bulletEnabled val="1"/>
        </dgm:presLayoutVars>
      </dgm:prSet>
      <dgm:spPr/>
      <dgm:t>
        <a:bodyPr/>
        <a:lstStyle/>
        <a:p>
          <a:pPr rtl="1"/>
          <a:endParaRPr lang="ar-SA"/>
        </a:p>
      </dgm:t>
    </dgm:pt>
    <dgm:pt modelId="{69869DEF-FF2F-421A-9F02-08C0ACF18179}" type="pres">
      <dgm:prSet presAssocID="{D89F6826-9879-4C50-9616-82EAF11A0E84}" presName="rect3ParTxNoCh" presStyleLbl="alignAcc1" presStyleIdx="3" presStyleCnt="4">
        <dgm:presLayoutVars>
          <dgm:chMax val="1"/>
          <dgm:bulletEnabled val="1"/>
        </dgm:presLayoutVars>
      </dgm:prSet>
      <dgm:spPr/>
      <dgm:t>
        <a:bodyPr/>
        <a:lstStyle/>
        <a:p>
          <a:pPr rtl="1"/>
          <a:endParaRPr lang="ar-SA"/>
        </a:p>
      </dgm:t>
    </dgm:pt>
    <dgm:pt modelId="{5BBA8FE4-9900-4B7C-9A2A-B193404472F6}" type="pres">
      <dgm:prSet presAssocID="{FADB18CB-1483-467A-B503-F523B5D0B2DC}" presName="rect4ParTxNoCh" presStyleLbl="alignAcc1" presStyleIdx="3" presStyleCnt="4">
        <dgm:presLayoutVars>
          <dgm:chMax val="1"/>
          <dgm:bulletEnabled val="1"/>
        </dgm:presLayoutVars>
      </dgm:prSet>
      <dgm:spPr/>
      <dgm:t>
        <a:bodyPr/>
        <a:lstStyle/>
        <a:p>
          <a:pPr rtl="1"/>
          <a:endParaRPr lang="ar-SA"/>
        </a:p>
      </dgm:t>
    </dgm:pt>
  </dgm:ptLst>
  <dgm:cxnLst>
    <dgm:cxn modelId="{C07EFD52-BEAD-4F53-8A4D-FDE4505F6CD2}" type="presOf" srcId="{BE0F85A8-F194-491A-BD63-C84356E9561E}" destId="{7A5C5219-6E08-4868-A24F-0DB5D3919B38}" srcOrd="0" destOrd="0" presId="urn:microsoft.com/office/officeart/2005/8/layout/target3"/>
    <dgm:cxn modelId="{01CB54EC-E0D0-4750-A779-985F0985507F}" srcId="{BE0F85A8-F194-491A-BD63-C84356E9561E}" destId="{0897C2BE-326A-4A98-8AC2-9E7747C5AE3C}" srcOrd="1" destOrd="0" parTransId="{4BDA676E-884C-412A-AE87-D3869B7398DD}" sibTransId="{7B723B4E-95FA-40E1-8F01-DBAA1FBE9D1E}"/>
    <dgm:cxn modelId="{CBA6D064-0EE3-44DF-AEC9-3520015BFAB9}" type="presOf" srcId="{0897C2BE-326A-4A98-8AC2-9E7747C5AE3C}" destId="{E511999E-ED47-4782-B0F8-3B28E0182A45}" srcOrd="1" destOrd="0" presId="urn:microsoft.com/office/officeart/2005/8/layout/target3"/>
    <dgm:cxn modelId="{CB488140-7F68-4C0F-B41A-73C50224648D}" type="presOf" srcId="{898C3208-5C0A-4E9F-B3DE-8D934727CA97}" destId="{61980FB2-16AB-4F30-BC73-6A8D7276E9BA}" srcOrd="1" destOrd="0" presId="urn:microsoft.com/office/officeart/2005/8/layout/target3"/>
    <dgm:cxn modelId="{9CC6D82E-34FB-4DB1-9230-5B7067A0DCDF}" type="presOf" srcId="{FADB18CB-1483-467A-B503-F523B5D0B2DC}" destId="{0FE3572D-3743-4ACC-99C0-D94F29352BCC}" srcOrd="0" destOrd="0" presId="urn:microsoft.com/office/officeart/2005/8/layout/target3"/>
    <dgm:cxn modelId="{8796A537-86D0-434F-BDE1-30E27FE94443}" type="presOf" srcId="{0897C2BE-326A-4A98-8AC2-9E7747C5AE3C}" destId="{A8311AE0-39D1-48C8-983A-471A82D0576F}" srcOrd="0" destOrd="0" presId="urn:microsoft.com/office/officeart/2005/8/layout/target3"/>
    <dgm:cxn modelId="{E15FABC2-28D3-4738-A345-615D9B8E25B2}" type="presOf" srcId="{D89F6826-9879-4C50-9616-82EAF11A0E84}" destId="{5931E130-6152-44DE-B7EB-B1D77ED8B26D}" srcOrd="0" destOrd="0" presId="urn:microsoft.com/office/officeart/2005/8/layout/target3"/>
    <dgm:cxn modelId="{5C02918F-25E6-414F-A757-DBFD806EBD66}" type="presOf" srcId="{898C3208-5C0A-4E9F-B3DE-8D934727CA97}" destId="{B3F49B19-2242-48A1-8234-44D1413CE952}" srcOrd="0" destOrd="0" presId="urn:microsoft.com/office/officeart/2005/8/layout/target3"/>
    <dgm:cxn modelId="{A5745440-3DFF-4238-8C60-639DBDB98AC5}" srcId="{BE0F85A8-F194-491A-BD63-C84356E9561E}" destId="{898C3208-5C0A-4E9F-B3DE-8D934727CA97}" srcOrd="0" destOrd="0" parTransId="{88477B3D-4BE0-4235-B9E3-5E21FDAEA731}" sibTransId="{CC3F3E06-D222-4D34-9E6B-B47E3FF9DD8D}"/>
    <dgm:cxn modelId="{0ABC9C10-014A-497E-8DBB-02318A640F46}" srcId="{BE0F85A8-F194-491A-BD63-C84356E9561E}" destId="{FADB18CB-1483-467A-B503-F523B5D0B2DC}" srcOrd="3" destOrd="0" parTransId="{7584CAAC-53DF-46E2-A0BE-D83F6EFC7B61}" sibTransId="{3E2F5149-BB5F-4B76-92D4-251D29EDC755}"/>
    <dgm:cxn modelId="{09F311F4-A203-41FF-933C-B9814CC9DB80}" type="presOf" srcId="{FADB18CB-1483-467A-B503-F523B5D0B2DC}" destId="{5BBA8FE4-9900-4B7C-9A2A-B193404472F6}" srcOrd="1" destOrd="0" presId="urn:microsoft.com/office/officeart/2005/8/layout/target3"/>
    <dgm:cxn modelId="{7DE18235-0A92-465B-9464-D8B05F4D0828}" type="presOf" srcId="{D89F6826-9879-4C50-9616-82EAF11A0E84}" destId="{69869DEF-FF2F-421A-9F02-08C0ACF18179}" srcOrd="1" destOrd="0" presId="urn:microsoft.com/office/officeart/2005/8/layout/target3"/>
    <dgm:cxn modelId="{ABFAA8E6-66B4-42AF-8748-BA65F6260100}" srcId="{BE0F85A8-F194-491A-BD63-C84356E9561E}" destId="{D89F6826-9879-4C50-9616-82EAF11A0E84}" srcOrd="2" destOrd="0" parTransId="{EB7FCAAB-46E8-47CB-BD79-7CDCB1FDDEE8}" sibTransId="{303E6049-9620-4C8C-9A3A-649B1FACD59B}"/>
    <dgm:cxn modelId="{4EA0975D-5BF9-4D87-ACF3-300A109D1DA8}" type="presParOf" srcId="{7A5C5219-6E08-4868-A24F-0DB5D3919B38}" destId="{8767C28A-FF31-4346-B44A-38B47FC705EB}" srcOrd="0" destOrd="0" presId="urn:microsoft.com/office/officeart/2005/8/layout/target3"/>
    <dgm:cxn modelId="{B121235C-68CE-4590-AEFC-5EE2EF7F84EF}" type="presParOf" srcId="{7A5C5219-6E08-4868-A24F-0DB5D3919B38}" destId="{13DA8EE3-9577-4737-AFD1-C56EE3AA7A2E}" srcOrd="1" destOrd="0" presId="urn:microsoft.com/office/officeart/2005/8/layout/target3"/>
    <dgm:cxn modelId="{C0E8271A-F707-4DCE-B403-B7CDDF8D0E7D}" type="presParOf" srcId="{7A5C5219-6E08-4868-A24F-0DB5D3919B38}" destId="{B3F49B19-2242-48A1-8234-44D1413CE952}" srcOrd="2" destOrd="0" presId="urn:microsoft.com/office/officeart/2005/8/layout/target3"/>
    <dgm:cxn modelId="{2C0AE385-3794-4513-B637-86F1B04C14D1}" type="presParOf" srcId="{7A5C5219-6E08-4868-A24F-0DB5D3919B38}" destId="{CDE0758D-63B3-492B-8CC5-2BC799D6FCD0}" srcOrd="3" destOrd="0" presId="urn:microsoft.com/office/officeart/2005/8/layout/target3"/>
    <dgm:cxn modelId="{CC43318A-51F5-49E1-9DB3-6BD24744096A}" type="presParOf" srcId="{7A5C5219-6E08-4868-A24F-0DB5D3919B38}" destId="{DEC91FB0-30CF-4F01-9C38-4308AB3D4649}" srcOrd="4" destOrd="0" presId="urn:microsoft.com/office/officeart/2005/8/layout/target3"/>
    <dgm:cxn modelId="{3E5DD5F7-4EE8-4E8D-9108-57B3732E066E}" type="presParOf" srcId="{7A5C5219-6E08-4868-A24F-0DB5D3919B38}" destId="{A8311AE0-39D1-48C8-983A-471A82D0576F}" srcOrd="5" destOrd="0" presId="urn:microsoft.com/office/officeart/2005/8/layout/target3"/>
    <dgm:cxn modelId="{CBCB18A8-9A6E-4755-A4B8-D5FEA50B1DA8}" type="presParOf" srcId="{7A5C5219-6E08-4868-A24F-0DB5D3919B38}" destId="{82547435-B262-46D3-B6E1-7FA1999CA572}" srcOrd="6" destOrd="0" presId="urn:microsoft.com/office/officeart/2005/8/layout/target3"/>
    <dgm:cxn modelId="{C63DDAB8-C860-4FBF-9563-28741CB22DEB}" type="presParOf" srcId="{7A5C5219-6E08-4868-A24F-0DB5D3919B38}" destId="{1424F51D-FAD9-4F71-881A-0E879ABEB830}" srcOrd="7" destOrd="0" presId="urn:microsoft.com/office/officeart/2005/8/layout/target3"/>
    <dgm:cxn modelId="{7128DF9A-39BF-4340-A3CA-48B2F1F55F6F}" type="presParOf" srcId="{7A5C5219-6E08-4868-A24F-0DB5D3919B38}" destId="{5931E130-6152-44DE-B7EB-B1D77ED8B26D}" srcOrd="8" destOrd="0" presId="urn:microsoft.com/office/officeart/2005/8/layout/target3"/>
    <dgm:cxn modelId="{CC42B09C-7CCF-4126-B14D-98D7A1F7529B}" type="presParOf" srcId="{7A5C5219-6E08-4868-A24F-0DB5D3919B38}" destId="{53E026F7-E279-4EB0-AD8F-69E65E91008F}" srcOrd="9" destOrd="0" presId="urn:microsoft.com/office/officeart/2005/8/layout/target3"/>
    <dgm:cxn modelId="{529B4E3A-16A8-4B3E-AB6A-C72896C3717F}" type="presParOf" srcId="{7A5C5219-6E08-4868-A24F-0DB5D3919B38}" destId="{BB31AD15-2ADA-45B8-B8B7-776216674E69}" srcOrd="10" destOrd="0" presId="urn:microsoft.com/office/officeart/2005/8/layout/target3"/>
    <dgm:cxn modelId="{0E992132-F1F1-4534-91D7-171B0113CFE2}" type="presParOf" srcId="{7A5C5219-6E08-4868-A24F-0DB5D3919B38}" destId="{0FE3572D-3743-4ACC-99C0-D94F29352BCC}" srcOrd="11" destOrd="0" presId="urn:microsoft.com/office/officeart/2005/8/layout/target3"/>
    <dgm:cxn modelId="{FB91B35C-088D-45D5-A811-E2F3B1F7400E}" type="presParOf" srcId="{7A5C5219-6E08-4868-A24F-0DB5D3919B38}" destId="{61980FB2-16AB-4F30-BC73-6A8D7276E9BA}" srcOrd="12" destOrd="0" presId="urn:microsoft.com/office/officeart/2005/8/layout/target3"/>
    <dgm:cxn modelId="{439F1539-E9EA-4DB6-AA04-7633E933AB45}" type="presParOf" srcId="{7A5C5219-6E08-4868-A24F-0DB5D3919B38}" destId="{E511999E-ED47-4782-B0F8-3B28E0182A45}" srcOrd="13" destOrd="0" presId="urn:microsoft.com/office/officeart/2005/8/layout/target3"/>
    <dgm:cxn modelId="{D25A1AF7-ED33-41A8-8329-A2C4DC3E77B2}" type="presParOf" srcId="{7A5C5219-6E08-4868-A24F-0DB5D3919B38}" destId="{69869DEF-FF2F-421A-9F02-08C0ACF18179}" srcOrd="14" destOrd="0" presId="urn:microsoft.com/office/officeart/2005/8/layout/target3"/>
    <dgm:cxn modelId="{75115DEF-0779-4CBA-9D2D-1A2D7D191FDE}" type="presParOf" srcId="{7A5C5219-6E08-4868-A24F-0DB5D3919B38}" destId="{5BBA8FE4-9900-4B7C-9A2A-B193404472F6}" srcOrd="15" destOrd="0" presId="urn:microsoft.com/office/officeart/2005/8/layout/target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D4A0341-1855-45D9-8516-5542AF85A60A}"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pPr rtl="1"/>
          <a:endParaRPr lang="ar-IQ"/>
        </a:p>
      </dgm:t>
    </dgm:pt>
    <dgm:pt modelId="{7B25C350-949A-4194-96E5-EE68E13604A4}">
      <dgm:prSet/>
      <dgm:spPr/>
      <dgm:t>
        <a:bodyPr/>
        <a:lstStyle/>
        <a:p>
          <a:pPr rtl="1"/>
          <a:r>
            <a:rPr lang="ar-IQ" dirty="0" smtClean="0"/>
            <a:t>عناصر المحاضرة</a:t>
          </a:r>
          <a:r>
            <a:rPr lang="ar-SA" dirty="0" smtClean="0"/>
            <a:t> </a:t>
          </a:r>
          <a:endParaRPr lang="ar-IQ" dirty="0"/>
        </a:p>
      </dgm:t>
    </dgm:pt>
    <dgm:pt modelId="{C2925203-8809-4FC5-8E2B-3B86ED0947DC}" type="parTrans" cxnId="{6A0FEDA4-8D76-4CE2-8315-9ABFC14990BD}">
      <dgm:prSet/>
      <dgm:spPr/>
      <dgm:t>
        <a:bodyPr/>
        <a:lstStyle/>
        <a:p>
          <a:pPr rtl="1"/>
          <a:endParaRPr lang="ar-IQ"/>
        </a:p>
      </dgm:t>
    </dgm:pt>
    <dgm:pt modelId="{1D79D1CE-F997-44C8-9CD9-21BFCF32F11B}" type="sibTrans" cxnId="{6A0FEDA4-8D76-4CE2-8315-9ABFC14990BD}">
      <dgm:prSet/>
      <dgm:spPr/>
      <dgm:t>
        <a:bodyPr/>
        <a:lstStyle/>
        <a:p>
          <a:pPr rtl="1"/>
          <a:endParaRPr lang="ar-IQ"/>
        </a:p>
      </dgm:t>
    </dgm:pt>
    <dgm:pt modelId="{68EADA6D-D3BE-4F38-8A91-3886715AC649}" type="pres">
      <dgm:prSet presAssocID="{ED4A0341-1855-45D9-8516-5542AF85A60A}" presName="compositeShape" presStyleCnt="0">
        <dgm:presLayoutVars>
          <dgm:chMax val="7"/>
          <dgm:dir/>
          <dgm:resizeHandles val="exact"/>
        </dgm:presLayoutVars>
      </dgm:prSet>
      <dgm:spPr/>
      <dgm:t>
        <a:bodyPr/>
        <a:lstStyle/>
        <a:p>
          <a:pPr rtl="1"/>
          <a:endParaRPr lang="ar-SA"/>
        </a:p>
      </dgm:t>
    </dgm:pt>
    <dgm:pt modelId="{FD9118A7-A324-4A9E-A818-AA6473678913}" type="pres">
      <dgm:prSet presAssocID="{7B25C350-949A-4194-96E5-EE68E13604A4}" presName="circ1TxSh" presStyleLbl="vennNode1" presStyleIdx="0" presStyleCnt="1" custScaleX="568095"/>
      <dgm:spPr/>
      <dgm:t>
        <a:bodyPr/>
        <a:lstStyle/>
        <a:p>
          <a:pPr rtl="1"/>
          <a:endParaRPr lang="ar-SA"/>
        </a:p>
      </dgm:t>
    </dgm:pt>
  </dgm:ptLst>
  <dgm:cxnLst>
    <dgm:cxn modelId="{6A0FEDA4-8D76-4CE2-8315-9ABFC14990BD}" srcId="{ED4A0341-1855-45D9-8516-5542AF85A60A}" destId="{7B25C350-949A-4194-96E5-EE68E13604A4}" srcOrd="0" destOrd="0" parTransId="{C2925203-8809-4FC5-8E2B-3B86ED0947DC}" sibTransId="{1D79D1CE-F997-44C8-9CD9-21BFCF32F11B}"/>
    <dgm:cxn modelId="{200F5CF5-3998-488E-B178-22563DD0CDD8}" type="presOf" srcId="{7B25C350-949A-4194-96E5-EE68E13604A4}" destId="{FD9118A7-A324-4A9E-A818-AA6473678913}" srcOrd="0" destOrd="0" presId="urn:microsoft.com/office/officeart/2005/8/layout/venn1"/>
    <dgm:cxn modelId="{A872433E-A8BE-4EE7-949B-A9430C7CA2B4}" type="presOf" srcId="{ED4A0341-1855-45D9-8516-5542AF85A60A}" destId="{68EADA6D-D3BE-4F38-8A91-3886715AC649}" srcOrd="0" destOrd="0" presId="urn:microsoft.com/office/officeart/2005/8/layout/venn1"/>
    <dgm:cxn modelId="{8AE204D8-365C-414A-A50D-0F2B25503272}" type="presParOf" srcId="{68EADA6D-D3BE-4F38-8A91-3886715AC649}" destId="{FD9118A7-A324-4A9E-A818-AA6473678913}" srcOrd="0" destOrd="0" presId="urn:microsoft.com/office/officeart/2005/8/layout/venn1"/>
  </dgm:cxnLst>
  <dgm:bg>
    <a:solidFill>
      <a:schemeClr val="tx2">
        <a:lumMod val="60000"/>
        <a:lumOff val="40000"/>
      </a:schemeClr>
    </a:solidFill>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9EB9C5-0F86-427F-B995-AE7FB5028F79}">
      <dsp:nvSpPr>
        <dsp:cNvPr id="0" name=""/>
        <dsp:cNvSpPr/>
      </dsp:nvSpPr>
      <dsp:spPr>
        <a:xfrm>
          <a:off x="442165" y="0"/>
          <a:ext cx="7766745" cy="3096344"/>
        </a:xfrm>
        <a:prstGeom prst="ellipse">
          <a:avLst/>
        </a:prstGeom>
        <a:blipFill rotWithShape="0">
          <a:blip xmlns:r="http://schemas.openxmlformats.org/officeDocument/2006/relationships" r:embed="rId1"/>
          <a:stretch>
            <a:fillRect/>
          </a:stretch>
        </a:blipFill>
        <a:ln w="10795" cap="flat" cmpd="sng" algn="ctr">
          <a:solidFill>
            <a:schemeClr val="dk1">
              <a:shade val="50000"/>
            </a:schemeClr>
          </a:solidFill>
          <a:prstDash val="solid"/>
        </a:ln>
        <a:effectLst/>
      </dsp:spPr>
      <dsp:style>
        <a:lnRef idx="2">
          <a:schemeClr val="dk1">
            <a:shade val="50000"/>
          </a:schemeClr>
        </a:lnRef>
        <a:fillRef idx="1">
          <a:schemeClr val="dk1"/>
        </a:fillRef>
        <a:effectRef idx="0">
          <a:schemeClr val="dk1"/>
        </a:effectRef>
        <a:fontRef idx="minor">
          <a:schemeClr val="lt1"/>
        </a:fontRef>
      </dsp:style>
      <dsp:txBody>
        <a:bodyPr spcFirstLastPara="0" vert="horz" wrap="square" lIns="0" tIns="0" rIns="0" bIns="0" numCol="1" spcCol="1270" anchor="ctr" anchorCtr="0">
          <a:noAutofit/>
        </a:bodyPr>
        <a:lstStyle/>
        <a:p>
          <a:pPr lvl="0" algn="ctr" defTabSz="2844800" rtl="1">
            <a:lnSpc>
              <a:spcPct val="90000"/>
            </a:lnSpc>
            <a:spcBef>
              <a:spcPct val="0"/>
            </a:spcBef>
            <a:spcAft>
              <a:spcPct val="35000"/>
            </a:spcAft>
          </a:pPr>
          <a:r>
            <a:rPr lang="ar-SA" sz="6400" b="1" kern="1200" dirty="0" smtClean="0">
              <a:solidFill>
                <a:srgbClr val="FF0000"/>
              </a:solidFill>
            </a:rPr>
            <a:t>منهجية البحث العلمي</a:t>
          </a:r>
          <a:endParaRPr lang="ar-IQ" sz="6400" kern="1200" dirty="0">
            <a:solidFill>
              <a:srgbClr val="FF0000"/>
            </a:solidFill>
          </a:endParaRPr>
        </a:p>
      </dsp:txBody>
      <dsp:txXfrm>
        <a:off x="1579578" y="453449"/>
        <a:ext cx="5491919" cy="21894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67C28A-FF31-4346-B44A-38B47FC705EB}">
      <dsp:nvSpPr>
        <dsp:cNvPr id="0" name=""/>
        <dsp:cNvSpPr/>
      </dsp:nvSpPr>
      <dsp:spPr>
        <a:xfrm>
          <a:off x="0" y="0"/>
          <a:ext cx="3608784" cy="3608784"/>
        </a:xfrm>
        <a:prstGeom prst="pie">
          <a:avLst>
            <a:gd name="adj1" fmla="val 5400000"/>
            <a:gd name="adj2" fmla="val 1620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F49B19-2242-48A1-8234-44D1413CE952}">
      <dsp:nvSpPr>
        <dsp:cNvPr id="0" name=""/>
        <dsp:cNvSpPr/>
      </dsp:nvSpPr>
      <dsp:spPr>
        <a:xfrm>
          <a:off x="1804392" y="0"/>
          <a:ext cx="7079704" cy="3608784"/>
        </a:xfrm>
        <a:prstGeom prst="rect">
          <a:avLst/>
        </a:prstGeom>
        <a:solidFill>
          <a:srgbClr val="FFFF00">
            <a:alpha val="90000"/>
          </a:srgb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rtl="1">
            <a:lnSpc>
              <a:spcPct val="90000"/>
            </a:lnSpc>
            <a:spcBef>
              <a:spcPct val="0"/>
            </a:spcBef>
            <a:spcAft>
              <a:spcPct val="35000"/>
            </a:spcAft>
          </a:pPr>
          <a:r>
            <a:rPr lang="ar-SA" sz="3600" b="1" kern="1200" dirty="0" smtClean="0"/>
            <a:t>       </a:t>
          </a:r>
          <a:r>
            <a:rPr lang="ar-IQ" sz="3600" b="1" kern="1200" dirty="0" smtClean="0"/>
            <a:t>اعداد</a:t>
          </a:r>
          <a:endParaRPr lang="ar-SA" sz="3600" kern="1200" dirty="0"/>
        </a:p>
      </dsp:txBody>
      <dsp:txXfrm>
        <a:off x="1804392" y="0"/>
        <a:ext cx="7079704" cy="766866"/>
      </dsp:txXfrm>
    </dsp:sp>
    <dsp:sp modelId="{DEC91FB0-30CF-4F01-9C38-4308AB3D4649}">
      <dsp:nvSpPr>
        <dsp:cNvPr id="0" name=""/>
        <dsp:cNvSpPr/>
      </dsp:nvSpPr>
      <dsp:spPr>
        <a:xfrm>
          <a:off x="473652" y="766866"/>
          <a:ext cx="2661478" cy="2661478"/>
        </a:xfrm>
        <a:prstGeom prst="pie">
          <a:avLst>
            <a:gd name="adj1" fmla="val 5400000"/>
            <a:gd name="adj2" fmla="val 1620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8311AE0-39D1-48C8-983A-471A82D0576F}">
      <dsp:nvSpPr>
        <dsp:cNvPr id="0" name=""/>
        <dsp:cNvSpPr/>
      </dsp:nvSpPr>
      <dsp:spPr>
        <a:xfrm>
          <a:off x="1804392" y="766866"/>
          <a:ext cx="7079704" cy="2661478"/>
        </a:xfrm>
        <a:prstGeom prst="rect">
          <a:avLst/>
        </a:prstGeom>
        <a:solidFill>
          <a:srgbClr val="FFFF00"/>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rtl="1">
            <a:lnSpc>
              <a:spcPct val="90000"/>
            </a:lnSpc>
            <a:spcBef>
              <a:spcPct val="0"/>
            </a:spcBef>
            <a:spcAft>
              <a:spcPct val="35000"/>
            </a:spcAft>
          </a:pPr>
          <a:r>
            <a:rPr lang="ar-IQ" sz="3600" b="1" kern="1200" dirty="0" smtClean="0">
              <a:latin typeface="Batang" pitchFamily="18" charset="-127"/>
              <a:ea typeface="Batang" pitchFamily="18" charset="-127"/>
            </a:rPr>
            <a:t>الاستاذ المساعد</a:t>
          </a:r>
          <a:r>
            <a:rPr lang="ar-SA" sz="3600" b="1" kern="1200" dirty="0" smtClean="0">
              <a:latin typeface="Batang" pitchFamily="18" charset="-127"/>
              <a:ea typeface="Batang" pitchFamily="18" charset="-127"/>
            </a:rPr>
            <a:t> </a:t>
          </a:r>
          <a:r>
            <a:rPr lang="ar-IQ" sz="3600" b="1" kern="1200" dirty="0" smtClean="0">
              <a:latin typeface="Batang" pitchFamily="18" charset="-127"/>
              <a:ea typeface="Batang" pitchFamily="18" charset="-127"/>
            </a:rPr>
            <a:t>الدكتور</a:t>
          </a:r>
          <a:r>
            <a:rPr lang="ar-SA" sz="3600" b="1" kern="1200" dirty="0" smtClean="0">
              <a:latin typeface="Batang" pitchFamily="18" charset="-127"/>
              <a:ea typeface="Batang" pitchFamily="18" charset="-127"/>
            </a:rPr>
            <a:t> </a:t>
          </a:r>
          <a:endParaRPr lang="ar-SA" sz="3600" kern="1200" dirty="0">
            <a:latin typeface="Batang" pitchFamily="18" charset="-127"/>
            <a:ea typeface="Batang" pitchFamily="18" charset="-127"/>
          </a:endParaRPr>
        </a:p>
      </dsp:txBody>
      <dsp:txXfrm>
        <a:off x="1804392" y="766866"/>
        <a:ext cx="7079704" cy="766866"/>
      </dsp:txXfrm>
    </dsp:sp>
    <dsp:sp modelId="{1424F51D-FAD9-4F71-881A-0E879ABEB830}">
      <dsp:nvSpPr>
        <dsp:cNvPr id="0" name=""/>
        <dsp:cNvSpPr/>
      </dsp:nvSpPr>
      <dsp:spPr>
        <a:xfrm>
          <a:off x="947305" y="1533733"/>
          <a:ext cx="1714172" cy="1714172"/>
        </a:xfrm>
        <a:prstGeom prst="pie">
          <a:avLst>
            <a:gd name="adj1" fmla="val 5400000"/>
            <a:gd name="adj2" fmla="val 1620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31E130-6152-44DE-B7EB-B1D77ED8B26D}">
      <dsp:nvSpPr>
        <dsp:cNvPr id="0" name=""/>
        <dsp:cNvSpPr/>
      </dsp:nvSpPr>
      <dsp:spPr>
        <a:xfrm>
          <a:off x="1804392" y="1533733"/>
          <a:ext cx="7079704" cy="1714172"/>
        </a:xfrm>
        <a:prstGeom prst="rect">
          <a:avLst/>
        </a:prstGeom>
        <a:solidFill>
          <a:srgbClr val="00B0F0">
            <a:alpha val="90000"/>
          </a:srgb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rtl="1">
            <a:lnSpc>
              <a:spcPct val="90000"/>
            </a:lnSpc>
            <a:spcBef>
              <a:spcPct val="0"/>
            </a:spcBef>
            <a:spcAft>
              <a:spcPct val="35000"/>
            </a:spcAft>
          </a:pPr>
          <a:r>
            <a:rPr lang="ar-IQ" sz="3600" b="1" kern="1200" dirty="0" smtClean="0"/>
            <a:t>قاسم الخالدي</a:t>
          </a:r>
          <a:endParaRPr lang="ar-SA" sz="3600" kern="1200" dirty="0"/>
        </a:p>
      </dsp:txBody>
      <dsp:txXfrm>
        <a:off x="1804392" y="1533733"/>
        <a:ext cx="7079704" cy="766866"/>
      </dsp:txXfrm>
    </dsp:sp>
    <dsp:sp modelId="{BB31AD15-2ADA-45B8-B8B7-776216674E69}">
      <dsp:nvSpPr>
        <dsp:cNvPr id="0" name=""/>
        <dsp:cNvSpPr/>
      </dsp:nvSpPr>
      <dsp:spPr>
        <a:xfrm>
          <a:off x="1420958" y="2300599"/>
          <a:ext cx="766866" cy="766866"/>
        </a:xfrm>
        <a:prstGeom prst="pie">
          <a:avLst>
            <a:gd name="adj1" fmla="val 5400000"/>
            <a:gd name="adj2" fmla="val 16200000"/>
          </a:avLst>
        </a:prstGeom>
        <a:solidFill>
          <a:schemeClr val="accent1">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FE3572D-3743-4ACC-99C0-D94F29352BCC}">
      <dsp:nvSpPr>
        <dsp:cNvPr id="0" name=""/>
        <dsp:cNvSpPr/>
      </dsp:nvSpPr>
      <dsp:spPr>
        <a:xfrm>
          <a:off x="1804392" y="2300599"/>
          <a:ext cx="7079704" cy="766866"/>
        </a:xfrm>
        <a:prstGeom prst="rect">
          <a:avLst/>
        </a:prstGeom>
        <a:solidFill>
          <a:schemeClr val="lt1">
            <a:alpha val="90000"/>
            <a:hueOff val="0"/>
            <a:satOff val="0"/>
            <a:lumOff val="0"/>
            <a:alphaOff val="0"/>
          </a:schemeClr>
        </a:solidFill>
        <a:ln w="1079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ctr" defTabSz="1600200" rtl="1">
            <a:lnSpc>
              <a:spcPct val="90000"/>
            </a:lnSpc>
            <a:spcBef>
              <a:spcPct val="0"/>
            </a:spcBef>
            <a:spcAft>
              <a:spcPct val="35000"/>
            </a:spcAft>
          </a:pPr>
          <a:r>
            <a:rPr lang="ar-IQ" sz="3600" b="1" kern="1200" dirty="0" smtClean="0"/>
            <a:t>20</a:t>
          </a:r>
          <a:r>
            <a:rPr lang="ar-SA" sz="3600" b="1" kern="1200" dirty="0" smtClean="0"/>
            <a:t>22</a:t>
          </a:r>
          <a:r>
            <a:rPr lang="ar-IQ" sz="3600" b="1" kern="1200" dirty="0" smtClean="0"/>
            <a:t>- </a:t>
          </a:r>
          <a:r>
            <a:rPr lang="ar-SA" sz="3600" b="1" kern="1200" dirty="0" smtClean="0"/>
            <a:t>2023</a:t>
          </a:r>
          <a:endParaRPr lang="ar-SA" sz="3600" kern="1200" dirty="0"/>
        </a:p>
      </dsp:txBody>
      <dsp:txXfrm>
        <a:off x="1804392" y="2300599"/>
        <a:ext cx="7079704" cy="7668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9118A7-A324-4A9E-A818-AA6473678913}">
      <dsp:nvSpPr>
        <dsp:cNvPr id="0" name=""/>
        <dsp:cNvSpPr/>
      </dsp:nvSpPr>
      <dsp:spPr>
        <a:xfrm>
          <a:off x="578297" y="0"/>
          <a:ext cx="7772397" cy="1368151"/>
        </a:xfrm>
        <a:prstGeom prst="ellipse">
          <a:avLst/>
        </a:prstGeom>
        <a:solidFill>
          <a:schemeClr val="accent1">
            <a:alpha val="50000"/>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2844800" rtl="1">
            <a:lnSpc>
              <a:spcPct val="90000"/>
            </a:lnSpc>
            <a:spcBef>
              <a:spcPct val="0"/>
            </a:spcBef>
            <a:spcAft>
              <a:spcPct val="35000"/>
            </a:spcAft>
          </a:pPr>
          <a:r>
            <a:rPr lang="ar-IQ" sz="6400" kern="1200" dirty="0" smtClean="0"/>
            <a:t>عناصر المحاضرة</a:t>
          </a:r>
          <a:r>
            <a:rPr lang="ar-SA" sz="6400" kern="1200" dirty="0" smtClean="0"/>
            <a:t> </a:t>
          </a:r>
          <a:endParaRPr lang="ar-IQ" sz="6400" kern="1200" dirty="0"/>
        </a:p>
      </dsp:txBody>
      <dsp:txXfrm>
        <a:off x="1716538" y="200361"/>
        <a:ext cx="5495915" cy="967429"/>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D886AD56-7483-4962-ACA5-B461F1E85A52}" type="datetimeFigureOut">
              <a:rPr lang="ar-IQ" smtClean="0"/>
              <a:t>11/04/1444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D13190F-67E1-4324-A735-DFF2537396A1}" type="slidenum">
              <a:rPr lang="ar-IQ" smtClean="0"/>
              <a:t>‹#›</a:t>
            </a:fld>
            <a:endParaRPr lang="ar-IQ"/>
          </a:p>
        </p:txBody>
      </p:sp>
    </p:spTree>
    <p:extLst>
      <p:ext uri="{BB962C8B-B14F-4D97-AF65-F5344CB8AC3E}">
        <p14:creationId xmlns:p14="http://schemas.microsoft.com/office/powerpoint/2010/main" val="1093792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886AD56-7483-4962-ACA5-B461F1E85A52}" type="datetimeFigureOut">
              <a:rPr lang="ar-IQ" smtClean="0"/>
              <a:t>11/04/1444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D13190F-67E1-4324-A735-DFF2537396A1}" type="slidenum">
              <a:rPr lang="ar-IQ" smtClean="0"/>
              <a:t>‹#›</a:t>
            </a:fld>
            <a:endParaRPr lang="ar-IQ"/>
          </a:p>
        </p:txBody>
      </p:sp>
    </p:spTree>
    <p:extLst>
      <p:ext uri="{BB962C8B-B14F-4D97-AF65-F5344CB8AC3E}">
        <p14:creationId xmlns:p14="http://schemas.microsoft.com/office/powerpoint/2010/main" val="15186832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886AD56-7483-4962-ACA5-B461F1E85A52}" type="datetimeFigureOut">
              <a:rPr lang="ar-IQ" smtClean="0"/>
              <a:t>11/04/1444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D13190F-67E1-4324-A735-DFF2537396A1}" type="slidenum">
              <a:rPr lang="ar-IQ" smtClean="0"/>
              <a:t>‹#›</a:t>
            </a:fld>
            <a:endParaRPr lang="ar-IQ"/>
          </a:p>
        </p:txBody>
      </p:sp>
    </p:spTree>
    <p:extLst>
      <p:ext uri="{BB962C8B-B14F-4D97-AF65-F5344CB8AC3E}">
        <p14:creationId xmlns:p14="http://schemas.microsoft.com/office/powerpoint/2010/main" val="1200286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D886AD56-7483-4962-ACA5-B461F1E85A52}" type="datetimeFigureOut">
              <a:rPr lang="ar-IQ" smtClean="0"/>
              <a:t>11/04/1444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D13190F-67E1-4324-A735-DFF2537396A1}" type="slidenum">
              <a:rPr lang="ar-IQ" smtClean="0"/>
              <a:t>‹#›</a:t>
            </a:fld>
            <a:endParaRPr lang="ar-IQ"/>
          </a:p>
        </p:txBody>
      </p:sp>
    </p:spTree>
    <p:extLst>
      <p:ext uri="{BB962C8B-B14F-4D97-AF65-F5344CB8AC3E}">
        <p14:creationId xmlns:p14="http://schemas.microsoft.com/office/powerpoint/2010/main" val="1338465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D886AD56-7483-4962-ACA5-B461F1E85A52}" type="datetimeFigureOut">
              <a:rPr lang="ar-IQ" smtClean="0"/>
              <a:t>11/04/1444</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8D13190F-67E1-4324-A735-DFF2537396A1}" type="slidenum">
              <a:rPr lang="ar-IQ" smtClean="0"/>
              <a:t>‹#›</a:t>
            </a:fld>
            <a:endParaRPr lang="ar-IQ"/>
          </a:p>
        </p:txBody>
      </p:sp>
    </p:spTree>
    <p:extLst>
      <p:ext uri="{BB962C8B-B14F-4D97-AF65-F5344CB8AC3E}">
        <p14:creationId xmlns:p14="http://schemas.microsoft.com/office/powerpoint/2010/main" val="1122540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D886AD56-7483-4962-ACA5-B461F1E85A52}" type="datetimeFigureOut">
              <a:rPr lang="ar-IQ" smtClean="0"/>
              <a:t>11/04/1444</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D13190F-67E1-4324-A735-DFF2537396A1}" type="slidenum">
              <a:rPr lang="ar-IQ" smtClean="0"/>
              <a:t>‹#›</a:t>
            </a:fld>
            <a:endParaRPr lang="ar-IQ"/>
          </a:p>
        </p:txBody>
      </p:sp>
    </p:spTree>
    <p:extLst>
      <p:ext uri="{BB962C8B-B14F-4D97-AF65-F5344CB8AC3E}">
        <p14:creationId xmlns:p14="http://schemas.microsoft.com/office/powerpoint/2010/main" val="3588651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D886AD56-7483-4962-ACA5-B461F1E85A52}" type="datetimeFigureOut">
              <a:rPr lang="ar-IQ" smtClean="0"/>
              <a:t>11/04/1444</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8D13190F-67E1-4324-A735-DFF2537396A1}" type="slidenum">
              <a:rPr lang="ar-IQ" smtClean="0"/>
              <a:t>‹#›</a:t>
            </a:fld>
            <a:endParaRPr lang="ar-IQ"/>
          </a:p>
        </p:txBody>
      </p:sp>
    </p:spTree>
    <p:extLst>
      <p:ext uri="{BB962C8B-B14F-4D97-AF65-F5344CB8AC3E}">
        <p14:creationId xmlns:p14="http://schemas.microsoft.com/office/powerpoint/2010/main" val="11756425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D886AD56-7483-4962-ACA5-B461F1E85A52}" type="datetimeFigureOut">
              <a:rPr lang="ar-IQ" smtClean="0"/>
              <a:t>11/04/1444</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8D13190F-67E1-4324-A735-DFF2537396A1}" type="slidenum">
              <a:rPr lang="ar-IQ" smtClean="0"/>
              <a:t>‹#›</a:t>
            </a:fld>
            <a:endParaRPr lang="ar-IQ"/>
          </a:p>
        </p:txBody>
      </p:sp>
    </p:spTree>
    <p:extLst>
      <p:ext uri="{BB962C8B-B14F-4D97-AF65-F5344CB8AC3E}">
        <p14:creationId xmlns:p14="http://schemas.microsoft.com/office/powerpoint/2010/main" val="1718090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D886AD56-7483-4962-ACA5-B461F1E85A52}" type="datetimeFigureOut">
              <a:rPr lang="ar-IQ" smtClean="0"/>
              <a:t>11/04/1444</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8D13190F-67E1-4324-A735-DFF2537396A1}" type="slidenum">
              <a:rPr lang="ar-IQ" smtClean="0"/>
              <a:t>‹#›</a:t>
            </a:fld>
            <a:endParaRPr lang="ar-IQ"/>
          </a:p>
        </p:txBody>
      </p:sp>
    </p:spTree>
    <p:extLst>
      <p:ext uri="{BB962C8B-B14F-4D97-AF65-F5344CB8AC3E}">
        <p14:creationId xmlns:p14="http://schemas.microsoft.com/office/powerpoint/2010/main" val="4148268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886AD56-7483-4962-ACA5-B461F1E85A52}" type="datetimeFigureOut">
              <a:rPr lang="ar-IQ" smtClean="0"/>
              <a:t>11/04/1444</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D13190F-67E1-4324-A735-DFF2537396A1}" type="slidenum">
              <a:rPr lang="ar-IQ" smtClean="0"/>
              <a:t>‹#›</a:t>
            </a:fld>
            <a:endParaRPr lang="ar-IQ"/>
          </a:p>
        </p:txBody>
      </p:sp>
    </p:spTree>
    <p:extLst>
      <p:ext uri="{BB962C8B-B14F-4D97-AF65-F5344CB8AC3E}">
        <p14:creationId xmlns:p14="http://schemas.microsoft.com/office/powerpoint/2010/main" val="4281054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D886AD56-7483-4962-ACA5-B461F1E85A52}" type="datetimeFigureOut">
              <a:rPr lang="ar-IQ" smtClean="0"/>
              <a:t>11/04/1444</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8D13190F-67E1-4324-A735-DFF2537396A1}" type="slidenum">
              <a:rPr lang="ar-IQ" smtClean="0"/>
              <a:t>‹#›</a:t>
            </a:fld>
            <a:endParaRPr lang="ar-IQ"/>
          </a:p>
        </p:txBody>
      </p:sp>
    </p:spTree>
    <p:extLst>
      <p:ext uri="{BB962C8B-B14F-4D97-AF65-F5344CB8AC3E}">
        <p14:creationId xmlns:p14="http://schemas.microsoft.com/office/powerpoint/2010/main" val="1271506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D886AD56-7483-4962-ACA5-B461F1E85A52}" type="datetimeFigureOut">
              <a:rPr lang="ar-IQ" smtClean="0"/>
              <a:t>11/04/1444</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8D13190F-67E1-4324-A735-DFF2537396A1}" type="slidenum">
              <a:rPr lang="ar-IQ" smtClean="0"/>
              <a:t>‹#›</a:t>
            </a:fld>
            <a:endParaRPr lang="ar-IQ"/>
          </a:p>
        </p:txBody>
      </p:sp>
    </p:spTree>
    <p:extLst>
      <p:ext uri="{BB962C8B-B14F-4D97-AF65-F5344CB8AC3E}">
        <p14:creationId xmlns:p14="http://schemas.microsoft.com/office/powerpoint/2010/main" val="3367282929"/>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رسم تخطيطي 3"/>
          <p:cNvGraphicFramePr/>
          <p:nvPr>
            <p:extLst>
              <p:ext uri="{D42A27DB-BD31-4B8C-83A1-F6EECF244321}">
                <p14:modId xmlns:p14="http://schemas.microsoft.com/office/powerpoint/2010/main" val="4163001898"/>
              </p:ext>
            </p:extLst>
          </p:nvPr>
        </p:nvGraphicFramePr>
        <p:xfrm>
          <a:off x="179512" y="116633"/>
          <a:ext cx="8856984" cy="3096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عنوان فرعي 2"/>
          <p:cNvSpPr>
            <a:spLocks noGrp="1"/>
          </p:cNvSpPr>
          <p:nvPr>
            <p:ph type="subTitle" idx="1"/>
          </p:nvPr>
        </p:nvSpPr>
        <p:spPr>
          <a:xfrm>
            <a:off x="0" y="3284984"/>
            <a:ext cx="9144000" cy="3312368"/>
          </a:xfrm>
          <a:solidFill>
            <a:srgbClr val="FFFF00"/>
          </a:solidFill>
        </p:spPr>
        <p:txBody>
          <a:bodyPr>
            <a:normAutofit/>
          </a:bodyPr>
          <a:lstStyle/>
          <a:p>
            <a:pPr algn="ctr"/>
            <a:r>
              <a:rPr lang="ar-IQ" sz="4400" b="1" dirty="0" smtClean="0">
                <a:solidFill>
                  <a:schemeClr val="tx1"/>
                </a:solidFill>
              </a:rPr>
              <a:t>اعداد</a:t>
            </a:r>
          </a:p>
          <a:p>
            <a:pPr algn="ctr"/>
            <a:r>
              <a:rPr lang="ar-IQ" sz="4400" b="1" dirty="0" smtClean="0">
                <a:solidFill>
                  <a:schemeClr val="tx1"/>
                </a:solidFill>
              </a:rPr>
              <a:t>الاستاذ المساعد</a:t>
            </a:r>
          </a:p>
          <a:p>
            <a:pPr algn="ctr"/>
            <a:r>
              <a:rPr lang="ar-IQ" sz="4400" b="1" dirty="0" smtClean="0">
                <a:solidFill>
                  <a:schemeClr val="tx1"/>
                </a:solidFill>
              </a:rPr>
              <a:t>الدكتور قاسم الخالدي</a:t>
            </a:r>
          </a:p>
          <a:p>
            <a:pPr algn="ctr"/>
            <a:r>
              <a:rPr lang="ar-IQ" sz="4400" b="1" dirty="0" smtClean="0">
                <a:solidFill>
                  <a:schemeClr val="tx1"/>
                </a:solidFill>
              </a:rPr>
              <a:t>2018- 2019</a:t>
            </a:r>
          </a:p>
          <a:p>
            <a:pPr algn="ctr"/>
            <a:endParaRPr lang="ar-IQ" sz="4400" b="1" dirty="0"/>
          </a:p>
        </p:txBody>
      </p:sp>
      <p:graphicFrame>
        <p:nvGraphicFramePr>
          <p:cNvPr id="2" name="رسم تخطيطي 1"/>
          <p:cNvGraphicFramePr/>
          <p:nvPr>
            <p:extLst>
              <p:ext uri="{D42A27DB-BD31-4B8C-83A1-F6EECF244321}">
                <p14:modId xmlns:p14="http://schemas.microsoft.com/office/powerpoint/2010/main" val="1645052657"/>
              </p:ext>
            </p:extLst>
          </p:nvPr>
        </p:nvGraphicFramePr>
        <p:xfrm>
          <a:off x="152400" y="3140968"/>
          <a:ext cx="8884096" cy="3608784"/>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591016073"/>
      </p:ext>
    </p:extLst>
  </p:cSld>
  <p:clrMapOvr>
    <a:masterClrMapping/>
  </p:clrMapOvr>
  <mc:AlternateContent xmlns:mc="http://schemas.openxmlformats.org/markup-compatibility/2006" xmlns:p14="http://schemas.microsoft.com/office/powerpoint/2010/main">
    <mc:Choice Requires="p14">
      <p:transition spd="slow" p14:dur="1200" advTm="150605">
        <p14:prism dir="r"/>
      </p:transition>
    </mc:Choice>
    <mc:Fallback xmlns="">
      <p:transition spd="slow" advTm="150605">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
            <a:ext cx="9144000" cy="1556791"/>
          </a:xfrm>
          <a:solidFill>
            <a:schemeClr val="accent2">
              <a:lumMod val="40000"/>
              <a:lumOff val="60000"/>
            </a:schemeClr>
          </a:solidFill>
        </p:spPr>
        <p:txBody>
          <a:bodyPr>
            <a:normAutofit/>
          </a:bodyPr>
          <a:lstStyle/>
          <a:p>
            <a:pPr lvl="0">
              <a:spcBef>
                <a:spcPts val="0"/>
              </a:spcBef>
            </a:pPr>
            <a:r>
              <a:rPr lang="ar-SA" sz="4300" b="1" kern="0" dirty="0">
                <a:solidFill>
                  <a:sysClr val="windowText" lastClr="000000"/>
                </a:solidFill>
                <a:ea typeface="Calibri"/>
                <a:cs typeface="Arial"/>
              </a:rPr>
              <a:t>ثانيا</a:t>
            </a:r>
            <a:r>
              <a:rPr lang="ar-SA" sz="4300" b="1" dirty="0">
                <a:solidFill>
                  <a:prstClr val="black"/>
                </a:solidFill>
                <a:ea typeface="Calibri"/>
                <a:cs typeface="Arial"/>
              </a:rPr>
              <a:t>-شروط البحث العلمي</a:t>
            </a:r>
            <a:endParaRPr lang="ar-IQ" sz="4000" b="1" kern="0" dirty="0">
              <a:solidFill>
                <a:srgbClr val="FF0000"/>
              </a:solidFill>
            </a:endParaRPr>
          </a:p>
        </p:txBody>
      </p:sp>
      <p:sp>
        <p:nvSpPr>
          <p:cNvPr id="3" name="عنوان فرعي 2"/>
          <p:cNvSpPr>
            <a:spLocks noGrp="1"/>
          </p:cNvSpPr>
          <p:nvPr>
            <p:ph type="subTitle" idx="1"/>
          </p:nvPr>
        </p:nvSpPr>
        <p:spPr>
          <a:xfrm>
            <a:off x="0" y="1556792"/>
            <a:ext cx="9144000" cy="5184576"/>
          </a:xfrm>
          <a:solidFill>
            <a:srgbClr val="FFFF00"/>
          </a:solidFill>
        </p:spPr>
        <p:txBody>
          <a:bodyPr>
            <a:normAutofit fontScale="92500"/>
          </a:bodyPr>
          <a:lstStyle/>
          <a:p>
            <a:pPr algn="just">
              <a:lnSpc>
                <a:spcPct val="115000"/>
              </a:lnSpc>
              <a:spcAft>
                <a:spcPts val="1000"/>
              </a:spcAft>
              <a:tabLst>
                <a:tab pos="2294890" algn="l"/>
              </a:tabLst>
            </a:pPr>
            <a:r>
              <a:rPr lang="ar-SA" sz="2800" b="1" dirty="0">
                <a:solidFill>
                  <a:srgbClr val="FF0000"/>
                </a:solidFill>
                <a:ea typeface="Calibri"/>
              </a:rPr>
              <a:t>4- وضوح المنهج:  </a:t>
            </a:r>
            <a:r>
              <a:rPr lang="ar-SA" sz="2800" b="1" dirty="0">
                <a:solidFill>
                  <a:schemeClr val="tx1"/>
                </a:solidFill>
                <a:ea typeface="Calibri"/>
              </a:rPr>
              <a:t>ذلك بتنظيم خطته بشكل منطقي واضح مستوعِب، فيوزع أفكاره الرئيسة ضمن أبواب وفصول منسجمة، ثم يبدأ الكتابة بحيث يسلسل أفكاره، وينتقل مع القارئ من نقطة إلى أخرى بترابط، فيُحِس قارئ بحثه أنه يفهم ما يقرأ، فلا ينتقل لما بعده إلا وقد استوعب ما قبله وفهمه، وعلى العكس يكون الغموض.</a:t>
            </a:r>
            <a:endParaRPr lang="en-US" sz="2000" b="1" dirty="0">
              <a:solidFill>
                <a:schemeClr val="tx1"/>
              </a:solidFill>
              <a:ea typeface="Calibri"/>
              <a:cs typeface="Arial"/>
            </a:endParaRPr>
          </a:p>
          <a:p>
            <a:pPr algn="just">
              <a:lnSpc>
                <a:spcPct val="115000"/>
              </a:lnSpc>
              <a:spcAft>
                <a:spcPts val="1000"/>
              </a:spcAft>
              <a:tabLst>
                <a:tab pos="2294890" algn="l"/>
              </a:tabLst>
            </a:pPr>
            <a:r>
              <a:rPr lang="ar-SA" sz="2800" b="1" dirty="0">
                <a:solidFill>
                  <a:schemeClr val="tx1"/>
                </a:solidFill>
                <a:ea typeface="Calibri"/>
              </a:rPr>
              <a:t>5</a:t>
            </a:r>
            <a:r>
              <a:rPr lang="ar-SA" sz="2800" b="1" dirty="0">
                <a:solidFill>
                  <a:srgbClr val="FF0000"/>
                </a:solidFill>
                <a:ea typeface="Calibri"/>
              </a:rPr>
              <a:t>-  دقّة المعلومات: </a:t>
            </a:r>
            <a:r>
              <a:rPr lang="ar-SA" sz="2800" b="1" dirty="0">
                <a:solidFill>
                  <a:schemeClr val="tx1"/>
                </a:solidFill>
                <a:ea typeface="Calibri"/>
              </a:rPr>
              <a:t>إن المعلومات الموثَّقة بذكر مصادرها، والمبَيَّنة بالأرقام، تدل على الدِّقة في البحث، وتعطي القارئ معلومات أكيدة،  . على الباحث أن يكون </a:t>
            </a:r>
            <a:r>
              <a:rPr lang="ar-SA" sz="2800" b="1" dirty="0" smtClean="0">
                <a:solidFill>
                  <a:schemeClr val="tx1"/>
                </a:solidFill>
                <a:ea typeface="Calibri"/>
              </a:rPr>
              <a:t>دقيقاً </a:t>
            </a:r>
            <a:r>
              <a:rPr lang="ar-SA" sz="2800" b="1" dirty="0">
                <a:solidFill>
                  <a:schemeClr val="tx1"/>
                </a:solidFill>
                <a:ea typeface="Calibri"/>
              </a:rPr>
              <a:t>في </a:t>
            </a:r>
            <a:r>
              <a:rPr lang="ar-SA" sz="2800" b="1" dirty="0">
                <a:solidFill>
                  <a:srgbClr val="FF0000"/>
                </a:solidFill>
                <a:ea typeface="Calibri"/>
              </a:rPr>
              <a:t>اختيار المتغير ال</a:t>
            </a:r>
            <a:r>
              <a:rPr lang="ar-SA" sz="2800" b="1" dirty="0">
                <a:solidFill>
                  <a:schemeClr val="tx1"/>
                </a:solidFill>
                <a:ea typeface="Calibri"/>
              </a:rPr>
              <a:t>مراد البحث فيه، وفي وصفه، وفي تحديد عنوان بحثه، وفي كل ما يكتبه أو ينقله عن المصادر ذات العلاقة ببحثه، لكي لا يقع في أخطاء تداخل الموضوعات في بعضها، مما قد </a:t>
            </a:r>
            <a:r>
              <a:rPr lang="ar-SA" sz="2800" b="1" dirty="0" err="1">
                <a:solidFill>
                  <a:schemeClr val="tx1"/>
                </a:solidFill>
                <a:ea typeface="Calibri"/>
              </a:rPr>
              <a:t>بؤثر</a:t>
            </a:r>
            <a:r>
              <a:rPr lang="ar-SA" sz="2800" b="1" dirty="0">
                <a:solidFill>
                  <a:schemeClr val="tx1"/>
                </a:solidFill>
                <a:ea typeface="Calibri"/>
              </a:rPr>
              <a:t> بالتالي في اختياره لمصادره ووسائله الإحصائية وفي نتائج بحثه وتفسيرها.</a:t>
            </a:r>
            <a:endParaRPr lang="en-US" sz="2000" b="1" dirty="0">
              <a:solidFill>
                <a:schemeClr val="tx1"/>
              </a:solidFill>
              <a:ea typeface="Calibri"/>
              <a:cs typeface="Arial"/>
            </a:endParaRPr>
          </a:p>
          <a:p>
            <a:pPr marL="342900" lvl="0" indent="-342900" algn="just" eaLnBrk="0" fontAlgn="base" hangingPunct="0">
              <a:lnSpc>
                <a:spcPct val="115000"/>
              </a:lnSpc>
              <a:spcAft>
                <a:spcPts val="1000"/>
              </a:spcAft>
            </a:pPr>
            <a:endParaRPr lang="en-US" sz="1400" b="1" dirty="0">
              <a:solidFill>
                <a:schemeClr val="tx1"/>
              </a:solidFill>
              <a:latin typeface="Calibri" pitchFamily="34" charset="0"/>
              <a:cs typeface="Calibri" pitchFamily="34" charset="0"/>
            </a:endParaRPr>
          </a:p>
        </p:txBody>
      </p:sp>
    </p:spTree>
    <p:extLst>
      <p:ext uri="{BB962C8B-B14F-4D97-AF65-F5344CB8AC3E}">
        <p14:creationId xmlns:p14="http://schemas.microsoft.com/office/powerpoint/2010/main" val="3217768062"/>
      </p:ext>
    </p:extLst>
  </p:cSld>
  <p:clrMapOvr>
    <a:masterClrMapping/>
  </p:clrMapOvr>
  <mc:AlternateContent xmlns:mc="http://schemas.openxmlformats.org/markup-compatibility/2006" xmlns:p14="http://schemas.microsoft.com/office/powerpoint/2010/main">
    <mc:Choice Requires="p14">
      <p:transition spd="slow" p14:dur="1400" advTm="301890">
        <p14:doors dir="vert"/>
      </p:transition>
    </mc:Choice>
    <mc:Fallback xmlns="">
      <p:transition spd="slow" advTm="301890">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
            <a:ext cx="9144000" cy="1556791"/>
          </a:xfrm>
          <a:solidFill>
            <a:schemeClr val="accent2">
              <a:lumMod val="40000"/>
              <a:lumOff val="60000"/>
            </a:schemeClr>
          </a:solidFill>
        </p:spPr>
        <p:txBody>
          <a:bodyPr>
            <a:normAutofit/>
          </a:bodyPr>
          <a:lstStyle/>
          <a:p>
            <a:pPr lvl="0">
              <a:spcBef>
                <a:spcPts val="0"/>
              </a:spcBef>
            </a:pPr>
            <a:r>
              <a:rPr lang="ar-SA" sz="4300" b="1" kern="0" dirty="0">
                <a:solidFill>
                  <a:sysClr val="windowText" lastClr="000000"/>
                </a:solidFill>
                <a:ea typeface="Calibri"/>
                <a:cs typeface="Arial"/>
              </a:rPr>
              <a:t>ثانيا</a:t>
            </a:r>
            <a:r>
              <a:rPr lang="ar-SA" sz="4300" b="1" dirty="0">
                <a:solidFill>
                  <a:prstClr val="black"/>
                </a:solidFill>
                <a:ea typeface="Calibri"/>
                <a:cs typeface="Arial"/>
              </a:rPr>
              <a:t>-شروط البحث العلمي</a:t>
            </a:r>
            <a:endParaRPr lang="ar-IQ" sz="4000" b="1" kern="0" dirty="0">
              <a:solidFill>
                <a:srgbClr val="FF0000"/>
              </a:solidFill>
            </a:endParaRPr>
          </a:p>
        </p:txBody>
      </p:sp>
      <p:sp>
        <p:nvSpPr>
          <p:cNvPr id="3" name="عنوان فرعي 2"/>
          <p:cNvSpPr>
            <a:spLocks noGrp="1"/>
          </p:cNvSpPr>
          <p:nvPr>
            <p:ph type="subTitle" idx="1"/>
          </p:nvPr>
        </p:nvSpPr>
        <p:spPr>
          <a:xfrm>
            <a:off x="0" y="1556792"/>
            <a:ext cx="9144000" cy="5184576"/>
          </a:xfrm>
          <a:solidFill>
            <a:srgbClr val="FFFF00"/>
          </a:solidFill>
        </p:spPr>
        <p:txBody>
          <a:bodyPr>
            <a:normAutofit fontScale="92500" lnSpcReduction="10000"/>
          </a:bodyPr>
          <a:lstStyle/>
          <a:p>
            <a:pPr algn="just">
              <a:lnSpc>
                <a:spcPct val="115000"/>
              </a:lnSpc>
              <a:spcAft>
                <a:spcPts val="1000"/>
              </a:spcAft>
              <a:tabLst>
                <a:tab pos="2294890" algn="l"/>
              </a:tabLst>
            </a:pPr>
            <a:r>
              <a:rPr lang="ar-SA" sz="2800" b="1" dirty="0" smtClean="0">
                <a:solidFill>
                  <a:srgbClr val="FF0000"/>
                </a:solidFill>
                <a:ea typeface="Calibri"/>
              </a:rPr>
              <a:t>6- </a:t>
            </a:r>
            <a:r>
              <a:rPr lang="ar-SA" sz="2800" b="1" dirty="0">
                <a:solidFill>
                  <a:srgbClr val="FF0000"/>
                </a:solidFill>
                <a:ea typeface="Calibri"/>
              </a:rPr>
              <a:t>سلامة الأسلوب ووضوح العبارة:  </a:t>
            </a:r>
            <a:r>
              <a:rPr lang="ar-SA" sz="2800" b="1" dirty="0">
                <a:solidFill>
                  <a:schemeClr val="tx1"/>
                </a:solidFill>
                <a:ea typeface="Calibri"/>
              </a:rPr>
              <a:t>إن مما يُكسِب البحث أهمية كبيرة، سلامة أسلوبه من الأخطاء النحوية واللغوية، ووضوح عباراته، فلا تكون غامضة. ومما يُفقد البحث أهميته كثرة الأخطاء النحوية أو اللغوية أو </a:t>
            </a:r>
            <a:r>
              <a:rPr lang="ar-SA" sz="2800" b="1" dirty="0" smtClean="0">
                <a:solidFill>
                  <a:schemeClr val="tx1"/>
                </a:solidFill>
                <a:ea typeface="Calibri"/>
              </a:rPr>
              <a:t>العلمية.</a:t>
            </a:r>
            <a:endParaRPr lang="en-US" sz="2000" b="1" dirty="0">
              <a:solidFill>
                <a:schemeClr val="tx1"/>
              </a:solidFill>
              <a:ea typeface="Calibri"/>
              <a:cs typeface="Arial"/>
            </a:endParaRPr>
          </a:p>
          <a:p>
            <a:pPr algn="just">
              <a:lnSpc>
                <a:spcPct val="115000"/>
              </a:lnSpc>
              <a:spcAft>
                <a:spcPts val="1000"/>
              </a:spcAft>
              <a:tabLst>
                <a:tab pos="2294890" algn="l"/>
              </a:tabLst>
            </a:pPr>
            <a:r>
              <a:rPr lang="ar-SA" sz="2800" b="1" dirty="0">
                <a:solidFill>
                  <a:srgbClr val="FF0000"/>
                </a:solidFill>
                <a:ea typeface="Calibri"/>
              </a:rPr>
              <a:t>7- العلمية والموضوعية: </a:t>
            </a:r>
            <a:r>
              <a:rPr lang="ar-SA" sz="2800" b="1" dirty="0">
                <a:solidFill>
                  <a:schemeClr val="tx1"/>
                </a:solidFill>
                <a:ea typeface="Calibri"/>
              </a:rPr>
              <a:t>على الباحث أن يتناول موضوع بحثه بشكل محدد بعيد عن التصورات أو الآراء الشخصية، ولا يعتمد المصادر غير الموثوقة في التفسير أو التحليل بل باستخدام الاختبار والقياس والتجريب، ودون الخوض في موضوعات أو متغيرات أخرى لا علاقة لها ببحثه. ومن الضروري أن يعتقد أو يؤمن بالحتمية في أن الظواهر والسلوكيات والاحداث..  في حياتنا لها أسبابها ونتائجها، لكل مثير استجابة، ولكل فعل ردة فعل. أي أنها لا تقع مصادفة أو دون سبب معين. لذلك فالبحث العلمي يكشف عن تلك الأسباب ليتوصل إلى حقائق علمية دقيقة يمكن اعتمادها في تفسير تلك الظواهر والأحداث.</a:t>
            </a:r>
            <a:r>
              <a:rPr lang="ar-SA" sz="2800" dirty="0">
                <a:ea typeface="Calibri"/>
              </a:rPr>
              <a:t>	</a:t>
            </a:r>
            <a:endParaRPr lang="en-US" sz="2000" dirty="0">
              <a:ea typeface="Calibri"/>
              <a:cs typeface="Arial"/>
            </a:endParaRPr>
          </a:p>
        </p:txBody>
      </p:sp>
    </p:spTree>
    <p:extLst>
      <p:ext uri="{BB962C8B-B14F-4D97-AF65-F5344CB8AC3E}">
        <p14:creationId xmlns:p14="http://schemas.microsoft.com/office/powerpoint/2010/main" val="2733736055"/>
      </p:ext>
    </p:extLst>
  </p:cSld>
  <p:clrMapOvr>
    <a:masterClrMapping/>
  </p:clrMapOvr>
  <p:transition spd="slow" advTm="301890">
    <p:cover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476673"/>
            <a:ext cx="7772400" cy="1656183"/>
          </a:xfrm>
          <a:solidFill>
            <a:schemeClr val="tx2">
              <a:lumMod val="60000"/>
              <a:lumOff val="40000"/>
            </a:schemeClr>
          </a:solidFill>
        </p:spPr>
        <p:txBody>
          <a:bodyPr>
            <a:noAutofit/>
          </a:bodyPr>
          <a:lstStyle/>
          <a:p>
            <a:pPr lvl="0">
              <a:spcBef>
                <a:spcPts val="0"/>
              </a:spcBef>
            </a:pPr>
            <a:r>
              <a:rPr lang="ar-IQ" sz="8800" kern="0" dirty="0">
                <a:solidFill>
                  <a:sysClr val="windowText" lastClr="000000"/>
                </a:solidFill>
              </a:rPr>
              <a:t>الى الملتقى</a:t>
            </a:r>
            <a:endParaRPr lang="ar-SA" sz="8800" kern="0" dirty="0">
              <a:solidFill>
                <a:sysClr val="windowText" lastClr="000000"/>
              </a:solidFill>
            </a:endParaRPr>
          </a:p>
        </p:txBody>
      </p:sp>
      <p:sp>
        <p:nvSpPr>
          <p:cNvPr id="3" name="عنوان فرعي 2"/>
          <p:cNvSpPr>
            <a:spLocks noGrp="1"/>
          </p:cNvSpPr>
          <p:nvPr>
            <p:ph type="subTitle" idx="1"/>
          </p:nvPr>
        </p:nvSpPr>
        <p:spPr>
          <a:xfrm>
            <a:off x="107504" y="2060848"/>
            <a:ext cx="8928992" cy="4608512"/>
          </a:xfrm>
          <a:solidFill>
            <a:srgbClr val="FFFF00"/>
          </a:solidFill>
        </p:spPr>
        <p:txBody>
          <a:bodyPr>
            <a:normAutofit/>
          </a:bodyPr>
          <a:lstStyle/>
          <a:p>
            <a:pPr algn="l">
              <a:lnSpc>
                <a:spcPct val="115000"/>
              </a:lnSpc>
              <a:spcAft>
                <a:spcPts val="1000"/>
              </a:spcAft>
            </a:pPr>
            <a:endParaRPr lang="ar-IQ" b="1" dirty="0">
              <a:solidFill>
                <a:schemeClr val="tx1">
                  <a:lumMod val="65000"/>
                  <a:lumOff val="35000"/>
                </a:schemeClr>
              </a:solidFill>
            </a:endParaRPr>
          </a:p>
        </p:txBody>
      </p:sp>
      <p:pic>
        <p:nvPicPr>
          <p:cNvPr id="5"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0563" y="1988840"/>
            <a:ext cx="4463925" cy="3888085"/>
          </a:xfrm>
          <a:prstGeom prst="rect">
            <a:avLst/>
          </a:prstGeom>
          <a:solidFill>
            <a:srgbClr val="F5C201"/>
          </a:solidFill>
          <a:ln>
            <a:noFill/>
          </a:ln>
          <a:extLst>
            <a:ext uri="{91240B29-F687-4F45-9708-019B960494DF}">
              <a14:hiddenLine xmlns:a14="http://schemas.microsoft.com/office/drawing/2010/main" w="9525">
                <a:solidFill>
                  <a:srgbClr val="000000"/>
                </a:solidFill>
                <a:miter lim="800000"/>
                <a:headEnd/>
                <a:tailEnd/>
              </a14:hiddenLine>
            </a:ext>
          </a:extLst>
        </p:spPr>
      </p:pic>
      <p:pic>
        <p:nvPicPr>
          <p:cNvPr id="6"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04" y="1988840"/>
            <a:ext cx="4393059" cy="3888085"/>
          </a:xfrm>
          <a:prstGeom prst="rect">
            <a:avLst/>
          </a:prstGeom>
          <a:solidFill>
            <a:srgbClr val="F5C201"/>
          </a:solidFill>
          <a:ln>
            <a:noFill/>
          </a:ln>
          <a:extLst>
            <a:ext uri="{91240B29-F687-4F45-9708-019B960494DF}">
              <a14:hiddenLine xmlns:a14="http://schemas.microsoft.com/office/drawing/2010/main" w="9525">
                <a:solidFill>
                  <a:srgbClr val="000000"/>
                </a:solidFill>
                <a:miter lim="800000"/>
                <a:headEnd/>
                <a:tailEnd/>
              </a14:hiddenLine>
            </a:ext>
          </a:extLst>
        </p:spPr>
      </p:pic>
      <p:grpSp>
        <p:nvGrpSpPr>
          <p:cNvPr id="7" name="مجموعة 6"/>
          <p:cNvGrpSpPr/>
          <p:nvPr/>
        </p:nvGrpSpPr>
        <p:grpSpPr>
          <a:xfrm rot="2313367">
            <a:off x="3925870" y="1790147"/>
            <a:ext cx="1967673" cy="865842"/>
            <a:chOff x="3740013" y="-701315"/>
            <a:chExt cx="1967673" cy="898950"/>
          </a:xfrm>
          <a:solidFill>
            <a:srgbClr val="FF0000"/>
          </a:solidFill>
        </p:grpSpPr>
        <p:sp>
          <p:nvSpPr>
            <p:cNvPr id="8" name="سهم إلى اليمين 7"/>
            <p:cNvSpPr/>
            <p:nvPr/>
          </p:nvSpPr>
          <p:spPr>
            <a:xfrm rot="21600000">
              <a:off x="3740013" y="-701315"/>
              <a:ext cx="1967673" cy="898950"/>
            </a:xfrm>
            <a:prstGeom prst="rightArrow">
              <a:avLst>
                <a:gd name="adj1" fmla="val 60000"/>
                <a:gd name="adj2" fmla="val 50000"/>
              </a:avLst>
            </a:prstGeom>
            <a:grpFill/>
            <a:ln>
              <a:noFill/>
            </a:ln>
            <a:effectLst/>
          </p:spPr>
        </p:sp>
        <p:sp>
          <p:nvSpPr>
            <p:cNvPr id="9" name="سهم إلى اليمين 4"/>
            <p:cNvSpPr/>
            <p:nvPr/>
          </p:nvSpPr>
          <p:spPr>
            <a:xfrm>
              <a:off x="3740013" y="-521525"/>
              <a:ext cx="1697988" cy="539370"/>
            </a:xfrm>
            <a:prstGeom prst="rect">
              <a:avLst/>
            </a:prstGeom>
            <a:grpFill/>
            <a:ln>
              <a:noFill/>
            </a:ln>
            <a:effectLst/>
          </p:spPr>
          <p:txBody>
            <a:bodyPr lIns="0" tIns="0" rIns="0" bIns="0" spcCol="1270" anchor="ctr"/>
            <a:lstStyle/>
            <a:p>
              <a:pPr algn="ctr" defTabSz="1555750" fontAlgn="auto">
                <a:lnSpc>
                  <a:spcPct val="90000"/>
                </a:lnSpc>
                <a:spcAft>
                  <a:spcPct val="35000"/>
                </a:spcAft>
                <a:defRPr/>
              </a:pPr>
              <a:endParaRPr lang="ar-IQ" sz="3500">
                <a:solidFill>
                  <a:sysClr val="window" lastClr="FFFFFF"/>
                </a:solidFill>
                <a:latin typeface="Gill Sans MT"/>
              </a:endParaRPr>
            </a:p>
          </p:txBody>
        </p:sp>
      </p:grpSp>
    </p:spTree>
    <p:extLst>
      <p:ext uri="{BB962C8B-B14F-4D97-AF65-F5344CB8AC3E}">
        <p14:creationId xmlns:p14="http://schemas.microsoft.com/office/powerpoint/2010/main" val="439479461"/>
      </p:ext>
    </p:extLst>
  </p:cSld>
  <p:clrMapOvr>
    <a:masterClrMapping/>
  </p:clrMapOvr>
  <p:transition spd="slow" advTm="14233">
    <p:wheel spokes="1"/>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رسم تخطيطي 3"/>
          <p:cNvGraphicFramePr/>
          <p:nvPr>
            <p:extLst>
              <p:ext uri="{D42A27DB-BD31-4B8C-83A1-F6EECF244321}">
                <p14:modId xmlns:p14="http://schemas.microsoft.com/office/powerpoint/2010/main" val="2645294410"/>
              </p:ext>
            </p:extLst>
          </p:nvPr>
        </p:nvGraphicFramePr>
        <p:xfrm>
          <a:off x="107504" y="260648"/>
          <a:ext cx="8928992" cy="13681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عنوان فرعي 2"/>
          <p:cNvSpPr>
            <a:spLocks noGrp="1"/>
          </p:cNvSpPr>
          <p:nvPr>
            <p:ph type="subTitle" idx="1"/>
          </p:nvPr>
        </p:nvSpPr>
        <p:spPr>
          <a:xfrm>
            <a:off x="122830" y="1628800"/>
            <a:ext cx="8841658" cy="5040560"/>
          </a:xfrm>
          <a:solidFill>
            <a:srgbClr val="FFFF00"/>
          </a:solidFill>
        </p:spPr>
        <p:txBody>
          <a:bodyPr>
            <a:normAutofit/>
          </a:bodyPr>
          <a:lstStyle/>
          <a:p>
            <a:pPr algn="just">
              <a:lnSpc>
                <a:spcPct val="115000"/>
              </a:lnSpc>
              <a:spcAft>
                <a:spcPts val="1000"/>
              </a:spcAft>
            </a:pPr>
            <a:r>
              <a:rPr lang="ar-SA" sz="4400" b="1" dirty="0">
                <a:solidFill>
                  <a:srgbClr val="FF0000"/>
                </a:solidFill>
                <a:ea typeface="Calibri"/>
              </a:rPr>
              <a:t>اولا- </a:t>
            </a:r>
            <a:r>
              <a:rPr lang="ar-SA" sz="4400" b="1" dirty="0">
                <a:ea typeface="Calibri"/>
              </a:rPr>
              <a:t>أخلاقيات البحث العلمي </a:t>
            </a:r>
            <a:endParaRPr lang="en-US" sz="3600" dirty="0">
              <a:ea typeface="Calibri"/>
              <a:cs typeface="Arial"/>
            </a:endParaRPr>
          </a:p>
          <a:p>
            <a:pPr lvl="0" algn="r">
              <a:spcBef>
                <a:spcPts val="0"/>
              </a:spcBef>
            </a:pPr>
            <a:endParaRPr lang="ar-SA" sz="4400" kern="0" dirty="0">
              <a:solidFill>
                <a:sysClr val="windowText" lastClr="000000"/>
              </a:solidFill>
              <a:ea typeface="Calibri"/>
            </a:endParaRPr>
          </a:p>
          <a:p>
            <a:pPr lvl="0" algn="r">
              <a:spcBef>
                <a:spcPts val="0"/>
              </a:spcBef>
            </a:pPr>
            <a:r>
              <a:rPr lang="ar-SA" sz="4400" b="1" kern="0" dirty="0" smtClean="0">
                <a:solidFill>
                  <a:sysClr val="windowText" lastClr="000000"/>
                </a:solidFill>
                <a:ea typeface="Calibri"/>
              </a:rPr>
              <a:t>ثانيا- </a:t>
            </a:r>
            <a:r>
              <a:rPr lang="ar-SA" sz="4400" b="1" dirty="0">
                <a:ea typeface="Calibri"/>
              </a:rPr>
              <a:t>شروط البحث العلمي</a:t>
            </a:r>
            <a:r>
              <a:rPr lang="ar-SA" sz="4400" dirty="0">
                <a:ea typeface="Calibri"/>
              </a:rPr>
              <a:t> </a:t>
            </a:r>
            <a:endParaRPr lang="ar-SA" sz="4400" b="1" kern="0" dirty="0">
              <a:solidFill>
                <a:sysClr val="windowText" lastClr="000000"/>
              </a:solidFill>
              <a:ea typeface="Calibri"/>
            </a:endParaRPr>
          </a:p>
          <a:p>
            <a:pPr lvl="0" algn="r">
              <a:spcBef>
                <a:spcPts val="0"/>
              </a:spcBef>
            </a:pPr>
            <a:r>
              <a:rPr lang="ar-SA" sz="4400" b="1" kern="0" dirty="0" smtClean="0">
                <a:solidFill>
                  <a:sysClr val="windowText" lastClr="000000"/>
                </a:solidFill>
                <a:ea typeface="Calibri"/>
              </a:rPr>
              <a:t> </a:t>
            </a:r>
            <a:endParaRPr lang="ar-SA" sz="4400" b="1" kern="0" dirty="0">
              <a:solidFill>
                <a:sysClr val="windowText" lastClr="000000"/>
              </a:solidFill>
              <a:ea typeface="Calibri"/>
            </a:endParaRPr>
          </a:p>
        </p:txBody>
      </p:sp>
    </p:spTree>
    <p:extLst>
      <p:ext uri="{BB962C8B-B14F-4D97-AF65-F5344CB8AC3E}">
        <p14:creationId xmlns:p14="http://schemas.microsoft.com/office/powerpoint/2010/main" val="391994094"/>
      </p:ext>
    </p:extLst>
  </p:cSld>
  <p:clrMapOvr>
    <a:masterClrMapping/>
  </p:clrMapOvr>
  <mc:AlternateContent xmlns:mc="http://schemas.openxmlformats.org/markup-compatibility/2006" xmlns:p14="http://schemas.microsoft.com/office/powerpoint/2010/main">
    <mc:Choice Requires="p14">
      <p:transition spd="slow" p14:dur="1100" advTm="15331">
        <p14:switch dir="l"/>
      </p:transition>
    </mc:Choice>
    <mc:Fallback xmlns="">
      <p:transition spd="slow" advTm="15331">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
            <a:ext cx="9144000" cy="1268760"/>
          </a:xfrm>
          <a:solidFill>
            <a:schemeClr val="accent1">
              <a:lumMod val="40000"/>
              <a:lumOff val="60000"/>
            </a:schemeClr>
          </a:solidFill>
        </p:spPr>
        <p:txBody>
          <a:bodyPr>
            <a:noAutofit/>
          </a:bodyPr>
          <a:lstStyle/>
          <a:p>
            <a:pPr lvl="0">
              <a:spcBef>
                <a:spcPts val="0"/>
              </a:spcBef>
            </a:pPr>
            <a:r>
              <a:rPr lang="ar-SA" b="1" kern="0" dirty="0">
                <a:solidFill>
                  <a:sysClr val="windowText" lastClr="000000"/>
                </a:solidFill>
                <a:ea typeface="Calibri"/>
                <a:cs typeface="Arial"/>
              </a:rPr>
              <a:t>اولا- </a:t>
            </a:r>
            <a:r>
              <a:rPr lang="ar-SA" b="1" kern="0" dirty="0" smtClean="0">
                <a:solidFill>
                  <a:sysClr val="windowText" lastClr="000000"/>
                </a:solidFill>
                <a:ea typeface="Calibri"/>
                <a:cs typeface="Arial"/>
              </a:rPr>
              <a:t>اخلاقيات البحث العلمي:</a:t>
            </a:r>
            <a:r>
              <a:rPr lang="ar-IQ" sz="3600" b="1" kern="0" dirty="0" smtClean="0">
                <a:solidFill>
                  <a:sysClr val="windowText" lastClr="000000"/>
                </a:solidFill>
              </a:rPr>
              <a:t/>
            </a:r>
            <a:br>
              <a:rPr lang="ar-IQ" sz="3600" b="1" kern="0" dirty="0" smtClean="0">
                <a:solidFill>
                  <a:sysClr val="windowText" lastClr="000000"/>
                </a:solidFill>
              </a:rPr>
            </a:br>
            <a:endParaRPr lang="ar-IQ" sz="3600" kern="0" dirty="0">
              <a:solidFill>
                <a:sysClr val="windowText" lastClr="000000"/>
              </a:solidFill>
            </a:endParaRPr>
          </a:p>
        </p:txBody>
      </p:sp>
      <p:sp>
        <p:nvSpPr>
          <p:cNvPr id="3" name="عنوان فرعي 2"/>
          <p:cNvSpPr>
            <a:spLocks noGrp="1"/>
          </p:cNvSpPr>
          <p:nvPr>
            <p:ph type="subTitle" idx="1"/>
          </p:nvPr>
        </p:nvSpPr>
        <p:spPr>
          <a:xfrm>
            <a:off x="0" y="1268760"/>
            <a:ext cx="9144000" cy="5589240"/>
          </a:xfrm>
          <a:solidFill>
            <a:srgbClr val="FFFF00"/>
          </a:solidFill>
        </p:spPr>
        <p:txBody>
          <a:bodyPr>
            <a:noAutofit/>
          </a:bodyPr>
          <a:lstStyle/>
          <a:p>
            <a:pPr algn="just">
              <a:lnSpc>
                <a:spcPct val="115000"/>
              </a:lnSpc>
              <a:spcAft>
                <a:spcPts val="1000"/>
              </a:spcAft>
              <a:tabLst>
                <a:tab pos="2294890" algn="l"/>
              </a:tabLst>
            </a:pPr>
            <a:r>
              <a:rPr lang="ar-SA" dirty="0" smtClean="0">
                <a:solidFill>
                  <a:schemeClr val="tx1"/>
                </a:solidFill>
                <a:ea typeface="Calibri"/>
              </a:rPr>
              <a:t> </a:t>
            </a:r>
          </a:p>
          <a:p>
            <a:pPr algn="just">
              <a:lnSpc>
                <a:spcPct val="115000"/>
              </a:lnSpc>
              <a:spcAft>
                <a:spcPts val="1000"/>
              </a:spcAft>
              <a:tabLst>
                <a:tab pos="2294890" algn="l"/>
              </a:tabLst>
            </a:pPr>
            <a:r>
              <a:rPr lang="ar-SA" dirty="0" smtClean="0">
                <a:solidFill>
                  <a:schemeClr val="tx1"/>
                </a:solidFill>
                <a:ea typeface="Calibri"/>
              </a:rPr>
              <a:t>قال </a:t>
            </a:r>
            <a:r>
              <a:rPr lang="ar-SA" dirty="0">
                <a:solidFill>
                  <a:schemeClr val="tx1"/>
                </a:solidFill>
                <a:ea typeface="Calibri"/>
              </a:rPr>
              <a:t>تعالى : ( إِنَّا عَرَضْنَا الْأَمَانَةَ عَلَى السَّمَاوَاتِ وَالْأَرْضِ وَالْجِبَالِ فَأَبَيْنَ أَن يَحْمِلْنَهَا وَأَشْفَقْنَ مِنْهَا وَحَمَلَهَا الْإِنسَانُ إِنَّهُ كَانَ ظَلُومًا جَهُولًا ) </a:t>
            </a:r>
            <a:r>
              <a:rPr lang="ar-SA" dirty="0" smtClean="0">
                <a:solidFill>
                  <a:schemeClr val="tx1"/>
                </a:solidFill>
                <a:ea typeface="Calibri"/>
              </a:rPr>
              <a:t> </a:t>
            </a:r>
            <a:r>
              <a:rPr lang="ar-SA" dirty="0">
                <a:solidFill>
                  <a:schemeClr val="tx1"/>
                </a:solidFill>
                <a:ea typeface="Calibri"/>
              </a:rPr>
              <a:t>الأحزاب : </a:t>
            </a:r>
            <a:r>
              <a:rPr lang="ar-SA" dirty="0" smtClean="0">
                <a:solidFill>
                  <a:schemeClr val="tx1"/>
                </a:solidFill>
                <a:ea typeface="Calibri"/>
              </a:rPr>
              <a:t>۷۲</a:t>
            </a:r>
          </a:p>
          <a:p>
            <a:pPr algn="just">
              <a:lnSpc>
                <a:spcPct val="115000"/>
              </a:lnSpc>
              <a:spcAft>
                <a:spcPts val="1000"/>
              </a:spcAft>
              <a:tabLst>
                <a:tab pos="2294890" algn="l"/>
              </a:tabLst>
            </a:pPr>
            <a:endParaRPr lang="ar-SA" sz="3600" b="1" dirty="0" smtClean="0">
              <a:solidFill>
                <a:srgbClr val="FF0000"/>
              </a:solidFill>
              <a:ea typeface="Calibri"/>
            </a:endParaRPr>
          </a:p>
          <a:p>
            <a:pPr algn="just">
              <a:lnSpc>
                <a:spcPct val="115000"/>
              </a:lnSpc>
              <a:spcAft>
                <a:spcPts val="1000"/>
              </a:spcAft>
              <a:tabLst>
                <a:tab pos="2294890" algn="l"/>
              </a:tabLst>
            </a:pPr>
            <a:r>
              <a:rPr lang="ar-SA" sz="2800" b="1" dirty="0">
                <a:solidFill>
                  <a:srgbClr val="FF0000"/>
                </a:solidFill>
                <a:ea typeface="Calibri"/>
              </a:rPr>
              <a:t>“وإذا اصيب القوم في أخلاقهم</a:t>
            </a:r>
          </a:p>
          <a:p>
            <a:pPr algn="just">
              <a:lnSpc>
                <a:spcPct val="115000"/>
              </a:lnSpc>
              <a:spcAft>
                <a:spcPts val="1000"/>
              </a:spcAft>
              <a:tabLst>
                <a:tab pos="2294890" algn="l"/>
              </a:tabLst>
            </a:pPr>
            <a:r>
              <a:rPr lang="ar-SA" sz="2800" b="1" dirty="0">
                <a:solidFill>
                  <a:srgbClr val="FF0000"/>
                </a:solidFill>
                <a:ea typeface="Calibri"/>
              </a:rPr>
              <a:t>فأقم عليهم مأتماً وعويلاً”</a:t>
            </a:r>
            <a:endParaRPr lang="en-US" sz="2800" b="1" dirty="0">
              <a:solidFill>
                <a:srgbClr val="FF0000"/>
              </a:solidFill>
              <a:ea typeface="Calibri"/>
              <a:cs typeface="Arial"/>
            </a:endParaRPr>
          </a:p>
        </p:txBody>
      </p:sp>
    </p:spTree>
    <p:extLst>
      <p:ext uri="{BB962C8B-B14F-4D97-AF65-F5344CB8AC3E}">
        <p14:creationId xmlns:p14="http://schemas.microsoft.com/office/powerpoint/2010/main" val="1942847129"/>
      </p:ext>
    </p:extLst>
  </p:cSld>
  <p:clrMapOvr>
    <a:masterClrMapping/>
  </p:clrMapOvr>
  <mc:AlternateContent xmlns:mc="http://schemas.openxmlformats.org/markup-compatibility/2006" xmlns:p14="http://schemas.microsoft.com/office/powerpoint/2010/main">
    <mc:Choice Requires="p14">
      <p:transition spd="slow" p14:dur="1200" advTm="200932">
        <p14:flip dir="l"/>
      </p:transition>
    </mc:Choice>
    <mc:Fallback xmlns="">
      <p:transition spd="slow" advTm="200932">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
            <a:ext cx="9144000" cy="1268760"/>
          </a:xfrm>
          <a:solidFill>
            <a:schemeClr val="accent1">
              <a:lumMod val="40000"/>
              <a:lumOff val="60000"/>
            </a:schemeClr>
          </a:solidFill>
        </p:spPr>
        <p:txBody>
          <a:bodyPr>
            <a:noAutofit/>
          </a:bodyPr>
          <a:lstStyle/>
          <a:p>
            <a:pPr lvl="0">
              <a:spcBef>
                <a:spcPts val="0"/>
              </a:spcBef>
            </a:pPr>
            <a:r>
              <a:rPr lang="ar-SA" b="1" kern="0" dirty="0">
                <a:solidFill>
                  <a:sysClr val="windowText" lastClr="000000"/>
                </a:solidFill>
                <a:ea typeface="Calibri"/>
                <a:cs typeface="Arial"/>
              </a:rPr>
              <a:t>اولا- </a:t>
            </a:r>
            <a:r>
              <a:rPr lang="ar-SA" b="1" kern="0" dirty="0" smtClean="0">
                <a:solidFill>
                  <a:sysClr val="windowText" lastClr="000000"/>
                </a:solidFill>
                <a:ea typeface="Calibri"/>
                <a:cs typeface="Arial"/>
              </a:rPr>
              <a:t>اخلاقيات البحث العلمي:</a:t>
            </a:r>
            <a:r>
              <a:rPr lang="ar-IQ" sz="3600" b="1" kern="0" dirty="0" smtClean="0">
                <a:solidFill>
                  <a:sysClr val="windowText" lastClr="000000"/>
                </a:solidFill>
              </a:rPr>
              <a:t/>
            </a:r>
            <a:br>
              <a:rPr lang="ar-IQ" sz="3600" b="1" kern="0" dirty="0" smtClean="0">
                <a:solidFill>
                  <a:sysClr val="windowText" lastClr="000000"/>
                </a:solidFill>
              </a:rPr>
            </a:br>
            <a:endParaRPr lang="ar-IQ" sz="3600" kern="0" dirty="0">
              <a:solidFill>
                <a:sysClr val="windowText" lastClr="000000"/>
              </a:solidFill>
            </a:endParaRPr>
          </a:p>
        </p:txBody>
      </p:sp>
      <p:sp>
        <p:nvSpPr>
          <p:cNvPr id="3" name="عنوان فرعي 2"/>
          <p:cNvSpPr>
            <a:spLocks noGrp="1"/>
          </p:cNvSpPr>
          <p:nvPr>
            <p:ph type="subTitle" idx="1"/>
          </p:nvPr>
        </p:nvSpPr>
        <p:spPr>
          <a:xfrm>
            <a:off x="0" y="1268760"/>
            <a:ext cx="9144000" cy="5589240"/>
          </a:xfrm>
          <a:solidFill>
            <a:srgbClr val="FFFF00"/>
          </a:solidFill>
        </p:spPr>
        <p:txBody>
          <a:bodyPr>
            <a:noAutofit/>
          </a:bodyPr>
          <a:lstStyle/>
          <a:p>
            <a:pPr algn="just">
              <a:lnSpc>
                <a:spcPct val="115000"/>
              </a:lnSpc>
              <a:spcAft>
                <a:spcPts val="1000"/>
              </a:spcAft>
              <a:tabLst>
                <a:tab pos="2294890" algn="l"/>
              </a:tabLst>
            </a:pPr>
            <a:r>
              <a:rPr lang="ar-SA" dirty="0">
                <a:solidFill>
                  <a:schemeClr val="tx1"/>
                </a:solidFill>
                <a:ea typeface="Calibri"/>
              </a:rPr>
              <a:t>تقتضي أخلاقيات البحث العلمي احترام حقوق الآخرين وآرائهم وكرامتهم، سواء أكانوا من الزملاء الباحثين، أم من المشاركين في البحث أم من المستهدفين من البحث، وتتبنى مبادئ أخلاقيات البحث العلمي عامة قيمتي " العمل الإيجابي " و " تجنب الضرر " ، وهناك بعض الاعتبارات بالنسبة للسلوك الأخلاقي تتضمن الآتي : </a:t>
            </a:r>
            <a:endParaRPr lang="en-US" sz="2400" dirty="0">
              <a:solidFill>
                <a:schemeClr val="tx1"/>
              </a:solidFill>
              <a:ea typeface="Calibri"/>
              <a:cs typeface="Arial"/>
            </a:endParaRPr>
          </a:p>
          <a:p>
            <a:pPr algn="just">
              <a:lnSpc>
                <a:spcPct val="115000"/>
              </a:lnSpc>
              <a:spcAft>
                <a:spcPts val="1000"/>
              </a:spcAft>
              <a:tabLst>
                <a:tab pos="2294890" algn="l"/>
              </a:tabLst>
            </a:pPr>
            <a:r>
              <a:rPr lang="ar-SA" dirty="0">
                <a:solidFill>
                  <a:srgbClr val="FF0000"/>
                </a:solidFill>
                <a:ea typeface="Calibri"/>
              </a:rPr>
              <a:t> </a:t>
            </a:r>
            <a:r>
              <a:rPr lang="ar-SA" b="1" dirty="0">
                <a:solidFill>
                  <a:srgbClr val="FF0000"/>
                </a:solidFill>
                <a:ea typeface="Calibri"/>
              </a:rPr>
              <a:t>-المصداقية</a:t>
            </a:r>
            <a:r>
              <a:rPr lang="ar-SA" dirty="0">
                <a:solidFill>
                  <a:srgbClr val="FF0000"/>
                </a:solidFill>
                <a:ea typeface="Calibri"/>
              </a:rPr>
              <a:t> : </a:t>
            </a:r>
            <a:r>
              <a:rPr lang="ar-SA" dirty="0">
                <a:solidFill>
                  <a:schemeClr val="tx1"/>
                </a:solidFill>
                <a:ea typeface="Calibri"/>
              </a:rPr>
              <a:t>يجب أن يكون نقل بيانات ونتائج البحث بصدق، وأن يكون الباحث </a:t>
            </a:r>
            <a:r>
              <a:rPr lang="ar-SA" b="1" dirty="0">
                <a:solidFill>
                  <a:srgbClr val="FF0000"/>
                </a:solidFill>
                <a:ea typeface="Calibri"/>
              </a:rPr>
              <a:t>أمينا </a:t>
            </a:r>
            <a:r>
              <a:rPr lang="ar-SA" dirty="0">
                <a:solidFill>
                  <a:schemeClr val="tx1"/>
                </a:solidFill>
                <a:ea typeface="Calibri"/>
              </a:rPr>
              <a:t>فيما ينقله من بيانات، </a:t>
            </a:r>
            <a:r>
              <a:rPr lang="ar-SA" dirty="0" smtClean="0">
                <a:solidFill>
                  <a:schemeClr val="tx1"/>
                </a:solidFill>
                <a:ea typeface="Calibri"/>
              </a:rPr>
              <a:t>فلا </a:t>
            </a:r>
            <a:r>
              <a:rPr lang="ar-SA" dirty="0">
                <a:solidFill>
                  <a:schemeClr val="tx1"/>
                </a:solidFill>
                <a:ea typeface="Calibri"/>
              </a:rPr>
              <a:t>يعتمد على الظن، ولا يحاول إدخال بيانات معتمدا على نتائج النظريات، او دراسات لباحثين آخرين .</a:t>
            </a:r>
            <a:endParaRPr lang="en-US" sz="2400" dirty="0">
              <a:solidFill>
                <a:schemeClr val="tx1"/>
              </a:solidFill>
              <a:ea typeface="Calibri"/>
              <a:cs typeface="Arial"/>
            </a:endParaRPr>
          </a:p>
        </p:txBody>
      </p:sp>
    </p:spTree>
    <p:extLst>
      <p:ext uri="{BB962C8B-B14F-4D97-AF65-F5344CB8AC3E}">
        <p14:creationId xmlns:p14="http://schemas.microsoft.com/office/powerpoint/2010/main" val="2080780391"/>
      </p:ext>
    </p:extLst>
  </p:cSld>
  <p:clrMapOvr>
    <a:masterClrMapping/>
  </p:clrMapOvr>
  <mc:AlternateContent xmlns:mc="http://schemas.openxmlformats.org/markup-compatibility/2006" xmlns:p14="http://schemas.microsoft.com/office/powerpoint/2010/main">
    <mc:Choice Requires="p14">
      <p:transition spd="slow" p14:dur="1200" advTm="200932">
        <p14:flip dir="l"/>
      </p:transition>
    </mc:Choice>
    <mc:Fallback xmlns="">
      <p:transition spd="slow" advTm="200932">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
            <a:ext cx="9144000" cy="1268760"/>
          </a:xfrm>
          <a:solidFill>
            <a:schemeClr val="accent1">
              <a:lumMod val="40000"/>
              <a:lumOff val="60000"/>
            </a:schemeClr>
          </a:solidFill>
        </p:spPr>
        <p:txBody>
          <a:bodyPr>
            <a:noAutofit/>
          </a:bodyPr>
          <a:lstStyle/>
          <a:p>
            <a:pPr lvl="0">
              <a:spcBef>
                <a:spcPts val="0"/>
              </a:spcBef>
            </a:pPr>
            <a:r>
              <a:rPr lang="ar-SA" b="1" kern="0" dirty="0">
                <a:solidFill>
                  <a:sysClr val="windowText" lastClr="000000"/>
                </a:solidFill>
                <a:ea typeface="Calibri"/>
                <a:cs typeface="Arial"/>
              </a:rPr>
              <a:t>اولا- اخلاقيات البحث العلمي: </a:t>
            </a:r>
            <a:r>
              <a:rPr lang="ar-SA" b="1" kern="0" dirty="0" smtClean="0">
                <a:solidFill>
                  <a:sysClr val="windowText" lastClr="000000"/>
                </a:solidFill>
                <a:ea typeface="Calibri"/>
                <a:cs typeface="Arial"/>
              </a:rPr>
              <a:t>:</a:t>
            </a:r>
            <a:r>
              <a:rPr lang="ar-IQ" sz="3600" b="1" kern="0" dirty="0" smtClean="0">
                <a:solidFill>
                  <a:sysClr val="windowText" lastClr="000000"/>
                </a:solidFill>
              </a:rPr>
              <a:t/>
            </a:r>
            <a:br>
              <a:rPr lang="ar-IQ" sz="3600" b="1" kern="0" dirty="0" smtClean="0">
                <a:solidFill>
                  <a:sysClr val="windowText" lastClr="000000"/>
                </a:solidFill>
              </a:rPr>
            </a:br>
            <a:endParaRPr lang="ar-IQ" sz="3600" kern="0" dirty="0">
              <a:solidFill>
                <a:sysClr val="windowText" lastClr="000000"/>
              </a:solidFill>
            </a:endParaRPr>
          </a:p>
        </p:txBody>
      </p:sp>
      <p:sp>
        <p:nvSpPr>
          <p:cNvPr id="3" name="عنوان فرعي 2"/>
          <p:cNvSpPr>
            <a:spLocks noGrp="1"/>
          </p:cNvSpPr>
          <p:nvPr>
            <p:ph type="subTitle" idx="1"/>
          </p:nvPr>
        </p:nvSpPr>
        <p:spPr>
          <a:xfrm>
            <a:off x="0" y="1268760"/>
            <a:ext cx="9144000" cy="5589240"/>
          </a:xfrm>
          <a:solidFill>
            <a:srgbClr val="FFFF00"/>
          </a:solidFill>
        </p:spPr>
        <p:txBody>
          <a:bodyPr>
            <a:noAutofit/>
          </a:bodyPr>
          <a:lstStyle/>
          <a:p>
            <a:pPr algn="just">
              <a:lnSpc>
                <a:spcPct val="115000"/>
              </a:lnSpc>
              <a:spcAft>
                <a:spcPts val="1000"/>
              </a:spcAft>
              <a:tabLst>
                <a:tab pos="2294890" algn="l"/>
              </a:tabLst>
            </a:pPr>
            <a:r>
              <a:rPr lang="ar-SA" sz="2400" b="1" dirty="0">
                <a:solidFill>
                  <a:srgbClr val="FF0000"/>
                </a:solidFill>
                <a:ea typeface="Calibri"/>
              </a:rPr>
              <a:t>- الحيادية والأمانة العلمية : </a:t>
            </a:r>
            <a:r>
              <a:rPr lang="ar-SA" sz="2400" b="1" dirty="0" smtClean="0">
                <a:solidFill>
                  <a:schemeClr val="tx1"/>
                </a:solidFill>
                <a:ea typeface="Calibri"/>
              </a:rPr>
              <a:t>لا </a:t>
            </a:r>
            <a:r>
              <a:rPr lang="ar-SA" sz="2400" b="1" dirty="0">
                <a:solidFill>
                  <a:schemeClr val="tx1"/>
                </a:solidFill>
                <a:ea typeface="Calibri"/>
              </a:rPr>
              <a:t>ينحاز الباحث في تناوله موضوع بحثه لأهوائه وآرائه الشخصية، ولا لفئة معينة يجري عليها البحث، فعليه أن يكون أميناً في الكتابة فيما ينقل عن المراجع والمصادر العلمية السابقة، وفي تحليل وتفسير نتائج البحث، فلا يتلاعب بها، ولا يفسرها بحسب ما يحب أو يتمنى. </a:t>
            </a:r>
            <a:endParaRPr lang="en-US" sz="1800" b="1" dirty="0">
              <a:solidFill>
                <a:schemeClr val="tx1"/>
              </a:solidFill>
              <a:ea typeface="Calibri"/>
              <a:cs typeface="Arial"/>
            </a:endParaRPr>
          </a:p>
          <a:p>
            <a:pPr algn="just">
              <a:lnSpc>
                <a:spcPct val="115000"/>
              </a:lnSpc>
              <a:spcAft>
                <a:spcPts val="1000"/>
              </a:spcAft>
              <a:tabLst>
                <a:tab pos="2294890" algn="l"/>
              </a:tabLst>
            </a:pPr>
            <a:r>
              <a:rPr lang="ar-SA" sz="2400" b="1" dirty="0">
                <a:solidFill>
                  <a:schemeClr val="tx1"/>
                </a:solidFill>
                <a:ea typeface="Calibri"/>
              </a:rPr>
              <a:t> </a:t>
            </a:r>
            <a:r>
              <a:rPr lang="ar-SA" sz="2400" b="1" dirty="0">
                <a:solidFill>
                  <a:srgbClr val="FF0000"/>
                </a:solidFill>
                <a:ea typeface="Calibri"/>
              </a:rPr>
              <a:t>- الخبرة : </a:t>
            </a:r>
            <a:r>
              <a:rPr lang="ar-SA" sz="2400" b="1" dirty="0">
                <a:solidFill>
                  <a:schemeClr val="tx1"/>
                </a:solidFill>
                <a:ea typeface="Calibri"/>
              </a:rPr>
              <a:t>يجب أن يكون العمل الذي يقوم به في الباحث مناسباً لمستوى خبرته وتدريبه، عليه ان يفهم النظرية بدقة قبل أن تطبق المفاهيم أو الإجراءات. كما عليه الاستعانة بمن هم اكثر خبرة ودراية منه في مجال بحثه. </a:t>
            </a:r>
            <a:endParaRPr lang="en-US" sz="1800" b="1" dirty="0">
              <a:solidFill>
                <a:schemeClr val="tx1"/>
              </a:solidFill>
              <a:ea typeface="Calibri"/>
              <a:cs typeface="Arial"/>
            </a:endParaRPr>
          </a:p>
          <a:p>
            <a:pPr algn="just">
              <a:lnSpc>
                <a:spcPct val="115000"/>
              </a:lnSpc>
              <a:spcAft>
                <a:spcPts val="1000"/>
              </a:spcAft>
              <a:tabLst>
                <a:tab pos="2294890" algn="l"/>
              </a:tabLst>
            </a:pPr>
            <a:r>
              <a:rPr lang="ar-SA" sz="2400" b="1" dirty="0">
                <a:solidFill>
                  <a:srgbClr val="FF0000"/>
                </a:solidFill>
                <a:ea typeface="Calibri"/>
              </a:rPr>
              <a:t>- السلامة:  </a:t>
            </a:r>
            <a:r>
              <a:rPr lang="ar-SA" sz="2400" b="1" dirty="0">
                <a:solidFill>
                  <a:schemeClr val="tx1"/>
                </a:solidFill>
                <a:ea typeface="Calibri"/>
              </a:rPr>
              <a:t>على الباحث ان لا يعرّض نفسه أو الآخرين ممن يجري عليهم التجربة لخطر جسدي أو أخلاقي، ولا يحاول تنفيذ بحثه في بيئات قد تكون خطرة من النواحي الجيولوجية، الجوية، الاجتماعية، أو الكيميائية، كما أن سلامة المستهدفين من البحث مهمة أيضا ، فلا يعرضهم للإحراج أو يشعرهم بالخجل أو يعرضهم للخطر في موضوع بحثه.</a:t>
            </a:r>
            <a:endParaRPr lang="en-US" sz="1800" b="1" dirty="0">
              <a:solidFill>
                <a:schemeClr val="tx1"/>
              </a:solidFill>
              <a:ea typeface="Calibri"/>
              <a:cs typeface="Arial"/>
            </a:endParaRPr>
          </a:p>
          <a:p>
            <a:pPr algn="just">
              <a:lnSpc>
                <a:spcPct val="115000"/>
              </a:lnSpc>
              <a:spcAft>
                <a:spcPts val="1000"/>
              </a:spcAft>
            </a:pPr>
            <a:endParaRPr lang="ar-SA" dirty="0">
              <a:solidFill>
                <a:schemeClr val="tx1"/>
              </a:solidFill>
              <a:ea typeface="Calibri"/>
            </a:endParaRPr>
          </a:p>
        </p:txBody>
      </p:sp>
    </p:spTree>
    <p:extLst>
      <p:ext uri="{BB962C8B-B14F-4D97-AF65-F5344CB8AC3E}">
        <p14:creationId xmlns:p14="http://schemas.microsoft.com/office/powerpoint/2010/main" val="2554712327"/>
      </p:ext>
    </p:extLst>
  </p:cSld>
  <p:clrMapOvr>
    <a:masterClrMapping/>
  </p:clrMapOvr>
  <mc:AlternateContent xmlns:mc="http://schemas.openxmlformats.org/markup-compatibility/2006" xmlns:p14="http://schemas.microsoft.com/office/powerpoint/2010/main">
    <mc:Choice Requires="p14">
      <p:transition spd="slow" p14:dur="1100" advTm="200932">
        <p14:switch dir="l"/>
      </p:transition>
    </mc:Choice>
    <mc:Fallback xmlns="">
      <p:transition spd="slow" advTm="200932">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
            <a:ext cx="9144000" cy="1340767"/>
          </a:xfrm>
          <a:solidFill>
            <a:schemeClr val="accent1">
              <a:lumMod val="40000"/>
              <a:lumOff val="60000"/>
            </a:schemeClr>
          </a:solidFill>
        </p:spPr>
        <p:txBody>
          <a:bodyPr>
            <a:normAutofit/>
          </a:bodyPr>
          <a:lstStyle/>
          <a:p>
            <a:pPr lvl="0">
              <a:spcBef>
                <a:spcPts val="0"/>
              </a:spcBef>
            </a:pPr>
            <a:r>
              <a:rPr lang="ar-SA" b="1" kern="0" dirty="0">
                <a:solidFill>
                  <a:sysClr val="windowText" lastClr="000000"/>
                </a:solidFill>
                <a:ea typeface="Calibri"/>
                <a:cs typeface="Arial"/>
              </a:rPr>
              <a:t>اولا- اخلاقيات البحث العلمي:</a:t>
            </a:r>
            <a:endParaRPr lang="ar-IQ" sz="4800" kern="0" dirty="0">
              <a:solidFill>
                <a:sysClr val="windowText" lastClr="000000"/>
              </a:solidFill>
            </a:endParaRPr>
          </a:p>
        </p:txBody>
      </p:sp>
      <p:sp>
        <p:nvSpPr>
          <p:cNvPr id="3" name="عنوان فرعي 2"/>
          <p:cNvSpPr>
            <a:spLocks noGrp="1"/>
          </p:cNvSpPr>
          <p:nvPr>
            <p:ph type="subTitle" idx="1"/>
          </p:nvPr>
        </p:nvSpPr>
        <p:spPr>
          <a:xfrm>
            <a:off x="0" y="1340768"/>
            <a:ext cx="9144000" cy="5517232"/>
          </a:xfrm>
          <a:solidFill>
            <a:srgbClr val="FFFF00"/>
          </a:solidFill>
        </p:spPr>
        <p:txBody>
          <a:bodyPr>
            <a:noAutofit/>
          </a:bodyPr>
          <a:lstStyle/>
          <a:p>
            <a:pPr algn="r">
              <a:lnSpc>
                <a:spcPct val="115000"/>
              </a:lnSpc>
              <a:spcAft>
                <a:spcPts val="1000"/>
              </a:spcAft>
              <a:tabLst>
                <a:tab pos="2294890" algn="l"/>
              </a:tabLst>
            </a:pPr>
            <a:r>
              <a:rPr lang="ar-SA" sz="2400" b="1" dirty="0">
                <a:solidFill>
                  <a:srgbClr val="FF0000"/>
                </a:solidFill>
                <a:ea typeface="Calibri"/>
              </a:rPr>
              <a:t>- الثقة :  </a:t>
            </a:r>
            <a:r>
              <a:rPr lang="ar-SA" sz="2400" b="1" dirty="0">
                <a:solidFill>
                  <a:schemeClr val="tx1"/>
                </a:solidFill>
                <a:ea typeface="Calibri"/>
              </a:rPr>
              <a:t>يحاول الباحث أن يبني علاقة ثقة مع الذين يعمل معهم ، حتى يحصل على تعاون أكبر منهم ونتائج أكثر دقة، ولا يستغل ثقة الناس الذين تقوم بدراستهم . </a:t>
            </a:r>
            <a:endParaRPr lang="en-US" sz="1800" b="1" dirty="0">
              <a:solidFill>
                <a:schemeClr val="tx1"/>
              </a:solidFill>
              <a:ea typeface="Calibri"/>
              <a:cs typeface="Arial"/>
            </a:endParaRPr>
          </a:p>
          <a:p>
            <a:pPr algn="r">
              <a:lnSpc>
                <a:spcPct val="115000"/>
              </a:lnSpc>
              <a:spcAft>
                <a:spcPts val="1000"/>
              </a:spcAft>
              <a:tabLst>
                <a:tab pos="2294890" algn="l"/>
              </a:tabLst>
            </a:pPr>
            <a:r>
              <a:rPr lang="ar-SA" sz="2400" b="1" dirty="0">
                <a:solidFill>
                  <a:srgbClr val="FF0000"/>
                </a:solidFill>
                <a:ea typeface="Calibri"/>
              </a:rPr>
              <a:t> -الموافقة </a:t>
            </a:r>
            <a:r>
              <a:rPr lang="ar-SA" sz="2400" b="1" dirty="0">
                <a:solidFill>
                  <a:schemeClr val="tx1"/>
                </a:solidFill>
                <a:ea typeface="Calibri"/>
              </a:rPr>
              <a:t>: لا بد من حصول الباحث على موافقة سابقة من الذين يود العمل معهم خلال فترة البحث، إذ يجب أن يعلم الأفراد المراد دراستهم أنهم تحت الدراسة.</a:t>
            </a:r>
            <a:endParaRPr lang="en-US" sz="1800" b="1" dirty="0">
              <a:solidFill>
                <a:schemeClr val="tx1"/>
              </a:solidFill>
              <a:ea typeface="Calibri"/>
              <a:cs typeface="Arial"/>
            </a:endParaRPr>
          </a:p>
          <a:p>
            <a:pPr algn="r">
              <a:lnSpc>
                <a:spcPct val="115000"/>
              </a:lnSpc>
              <a:spcAft>
                <a:spcPts val="1000"/>
              </a:spcAft>
              <a:tabLst>
                <a:tab pos="2294890" algn="l"/>
              </a:tabLst>
            </a:pPr>
            <a:r>
              <a:rPr lang="ar-SA" sz="2400" b="1" dirty="0">
                <a:solidFill>
                  <a:srgbClr val="FF0000"/>
                </a:solidFill>
                <a:ea typeface="Calibri"/>
              </a:rPr>
              <a:t>- مراعاة حق الانسحاب</a:t>
            </a:r>
            <a:r>
              <a:rPr lang="ar-SA" sz="2400" dirty="0">
                <a:solidFill>
                  <a:srgbClr val="FF0000"/>
                </a:solidFill>
                <a:ea typeface="Calibri"/>
              </a:rPr>
              <a:t> </a:t>
            </a:r>
            <a:r>
              <a:rPr lang="ar-SA" sz="2400" dirty="0">
                <a:solidFill>
                  <a:schemeClr val="tx1"/>
                </a:solidFill>
                <a:ea typeface="Calibri"/>
              </a:rPr>
              <a:t>:</a:t>
            </a:r>
            <a:r>
              <a:rPr lang="ar-SA" sz="2400" b="1" dirty="0">
                <a:solidFill>
                  <a:schemeClr val="tx1"/>
                </a:solidFill>
                <a:ea typeface="Calibri"/>
              </a:rPr>
              <a:t>الناس لديهم الحق للانسحاب من الدراسة في أي وقت، فالمشاركون غالبا ما يكونوا متطوعين ويجب معاملتهم باحترام، وأن الوقت الذي يخصصونه لأجل البحث يمكنهم أن يقضوه في عمل آخر أكثر ربحا وفائدة لهم، ولهذا السبب يتوقع انسحاب بعض المشاركين، والأفضل أن يبدأ البحث بأكبر عدد ممكن من الأفراد تحت الدراسة ، بحيث يمكن الاستمرار مع مجموعة كبيرة كافية ليتأكد من أن نتائج بحثه ذات معنى . </a:t>
            </a:r>
            <a:endParaRPr lang="en-US" sz="1800" b="1" dirty="0">
              <a:solidFill>
                <a:schemeClr val="tx1"/>
              </a:solidFill>
              <a:ea typeface="Calibri"/>
              <a:cs typeface="Arial"/>
            </a:endParaRPr>
          </a:p>
          <a:p>
            <a:pPr algn="r"/>
            <a:r>
              <a:rPr lang="ar-SA" sz="2400" b="1" dirty="0">
                <a:solidFill>
                  <a:srgbClr val="FF0000"/>
                </a:solidFill>
                <a:ea typeface="Calibri"/>
              </a:rPr>
              <a:t>- التسجيل الرقمي </a:t>
            </a:r>
            <a:r>
              <a:rPr lang="ar-SA" sz="2400" b="1" dirty="0">
                <a:solidFill>
                  <a:schemeClr val="tx1"/>
                </a:solidFill>
                <a:ea typeface="Calibri"/>
              </a:rPr>
              <a:t>: لا يقوم الباحث بتسجيل الأصوات أو التقاط الصور أو تصوير فيديو من دون موافقة المستهدفين من البحث ، وأن لا يحاول استخدام آلات تصوير أو ناقلات صوت مخبأة لتسجيل أصوات وحركات المستهدفين، وطلب الموافقة بعد التصوير غير مقبول .</a:t>
            </a:r>
            <a:endParaRPr lang="en-US" sz="1800" b="1" dirty="0">
              <a:solidFill>
                <a:schemeClr val="tx1"/>
              </a:solidFill>
              <a:ea typeface="Calibri"/>
              <a:cs typeface="Arial"/>
            </a:endParaRPr>
          </a:p>
        </p:txBody>
      </p:sp>
    </p:spTree>
    <p:extLst>
      <p:ext uri="{BB962C8B-B14F-4D97-AF65-F5344CB8AC3E}">
        <p14:creationId xmlns:p14="http://schemas.microsoft.com/office/powerpoint/2010/main" val="773138056"/>
      </p:ext>
    </p:extLst>
  </p:cSld>
  <p:clrMapOvr>
    <a:masterClrMapping/>
  </p:clrMapOvr>
  <mc:AlternateContent xmlns:mc="http://schemas.openxmlformats.org/markup-compatibility/2006" xmlns:p14="http://schemas.microsoft.com/office/powerpoint/2010/main">
    <mc:Choice Requires="p14">
      <p:transition spd="slow" p14:dur="1200" advTm="129358">
        <p14:prism dir="r"/>
      </p:transition>
    </mc:Choice>
    <mc:Fallback xmlns="">
      <p:transition spd="slow" advTm="129358">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
            <a:ext cx="9144000" cy="1340767"/>
          </a:xfrm>
          <a:solidFill>
            <a:schemeClr val="accent1">
              <a:lumMod val="40000"/>
              <a:lumOff val="60000"/>
            </a:schemeClr>
          </a:solidFill>
        </p:spPr>
        <p:txBody>
          <a:bodyPr>
            <a:normAutofit/>
          </a:bodyPr>
          <a:lstStyle/>
          <a:p>
            <a:pPr lvl="0">
              <a:spcBef>
                <a:spcPts val="0"/>
              </a:spcBef>
            </a:pPr>
            <a:r>
              <a:rPr lang="ar-SA" b="1" kern="0" dirty="0">
                <a:solidFill>
                  <a:sysClr val="windowText" lastClr="000000"/>
                </a:solidFill>
                <a:ea typeface="Calibri"/>
                <a:cs typeface="Arial"/>
              </a:rPr>
              <a:t>اولا- اخلاقيات البحث العلمي:</a:t>
            </a:r>
            <a:endParaRPr lang="ar-IQ" sz="4800" kern="0" dirty="0">
              <a:solidFill>
                <a:sysClr val="windowText" lastClr="000000"/>
              </a:solidFill>
            </a:endParaRPr>
          </a:p>
        </p:txBody>
      </p:sp>
      <p:sp>
        <p:nvSpPr>
          <p:cNvPr id="3" name="عنوان فرعي 2"/>
          <p:cNvSpPr>
            <a:spLocks noGrp="1"/>
          </p:cNvSpPr>
          <p:nvPr>
            <p:ph type="subTitle" idx="1"/>
          </p:nvPr>
        </p:nvSpPr>
        <p:spPr>
          <a:xfrm>
            <a:off x="0" y="1340768"/>
            <a:ext cx="9144000" cy="5517232"/>
          </a:xfrm>
          <a:solidFill>
            <a:srgbClr val="FFFF00"/>
          </a:solidFill>
        </p:spPr>
        <p:txBody>
          <a:bodyPr>
            <a:normAutofit fontScale="70000" lnSpcReduction="20000"/>
          </a:bodyPr>
          <a:lstStyle/>
          <a:p>
            <a:pPr algn="just">
              <a:lnSpc>
                <a:spcPct val="115000"/>
              </a:lnSpc>
              <a:spcAft>
                <a:spcPts val="1000"/>
              </a:spcAft>
              <a:tabLst>
                <a:tab pos="2294890" algn="l"/>
              </a:tabLst>
            </a:pPr>
            <a:r>
              <a:rPr lang="ar-SA" sz="3400" b="1" dirty="0">
                <a:solidFill>
                  <a:srgbClr val="FF0000"/>
                </a:solidFill>
                <a:ea typeface="Calibri"/>
              </a:rPr>
              <a:t>- التغذية الراجعة </a:t>
            </a:r>
            <a:r>
              <a:rPr lang="ar-SA" sz="3400" b="1" dirty="0">
                <a:solidFill>
                  <a:schemeClr val="tx1"/>
                </a:solidFill>
                <a:ea typeface="Calibri"/>
              </a:rPr>
              <a:t>: يمكن إعطاء المستهدفين بالبحث ملخصاً أو بعض العبارات والتوصيات قد تكون مهمة لديهم وتفي بالغرض المطلوب، ومهم جداً أن يعرض الصور عليهم والأصوات أو النصوص المطبوعة للعبارات التي قالوها مسبقا قبل النشر، حتى لا يتعرض المستهدفون لأي ضرر جسدي أو معنوي بسبب التفسير لما قالوه أو فعلوه، والتأكد من أخذ الموافقة المسبقة قبل النشر .</a:t>
            </a:r>
            <a:endParaRPr lang="en-US" sz="2600" b="1" dirty="0">
              <a:solidFill>
                <a:schemeClr val="tx1"/>
              </a:solidFill>
              <a:ea typeface="Calibri"/>
              <a:cs typeface="Arial"/>
            </a:endParaRPr>
          </a:p>
          <a:p>
            <a:pPr algn="just">
              <a:lnSpc>
                <a:spcPct val="115000"/>
              </a:lnSpc>
              <a:spcAft>
                <a:spcPts val="1000"/>
              </a:spcAft>
              <a:tabLst>
                <a:tab pos="2294890" algn="l"/>
              </a:tabLst>
            </a:pPr>
            <a:r>
              <a:rPr lang="ar-SA" sz="3400" b="1" dirty="0">
                <a:solidFill>
                  <a:srgbClr val="FF0000"/>
                </a:solidFill>
                <a:ea typeface="Calibri"/>
              </a:rPr>
              <a:t>- تجنب الأمل المزيف / الكاذب </a:t>
            </a:r>
            <a:r>
              <a:rPr lang="ar-SA" sz="3400" b="1" dirty="0">
                <a:solidFill>
                  <a:schemeClr val="tx1"/>
                </a:solidFill>
                <a:ea typeface="Calibri"/>
              </a:rPr>
              <a:t>: على الباحث أن لا بجعل المستهدفين يعتقدون من خلال أسئلته بأن الأمور سوف تتغير بسبب بحثه أو مشروعه الذي يجريه، ولا يعطي وعودًا خارج نطاق بحثه أو سلطته أو مركزه أو تأثيره. </a:t>
            </a:r>
            <a:endParaRPr lang="en-US" sz="2600" b="1" dirty="0">
              <a:solidFill>
                <a:schemeClr val="tx1"/>
              </a:solidFill>
              <a:ea typeface="Calibri"/>
              <a:cs typeface="Arial"/>
            </a:endParaRPr>
          </a:p>
          <a:p>
            <a:pPr algn="just">
              <a:lnSpc>
                <a:spcPct val="115000"/>
              </a:lnSpc>
              <a:spcAft>
                <a:spcPts val="1000"/>
              </a:spcAft>
              <a:tabLst>
                <a:tab pos="2294890" algn="l"/>
              </a:tabLst>
            </a:pPr>
            <a:r>
              <a:rPr lang="ar-SA" sz="3400" b="1" dirty="0">
                <a:solidFill>
                  <a:srgbClr val="FF0000"/>
                </a:solidFill>
                <a:ea typeface="Calibri"/>
              </a:rPr>
              <a:t>- مراعاة مشاعر الاخرين:  </a:t>
            </a:r>
            <a:r>
              <a:rPr lang="ar-SA" sz="3400" b="1" dirty="0">
                <a:solidFill>
                  <a:schemeClr val="tx1"/>
                </a:solidFill>
                <a:ea typeface="Calibri"/>
              </a:rPr>
              <a:t>قد يكون بعض المستهدفين أكثر عرضة للشعور بالانهزامية أو الاستسلام بسبب عامل السن أو المرض أو ضعف القدرة على الفهم أو التعبير؛ فيجب على الباحث مراعاة مشاعرهم.</a:t>
            </a:r>
            <a:endParaRPr lang="en-US" sz="2600" b="1" dirty="0">
              <a:solidFill>
                <a:schemeClr val="tx1"/>
              </a:solidFill>
              <a:ea typeface="Calibri"/>
              <a:cs typeface="Arial"/>
            </a:endParaRPr>
          </a:p>
          <a:p>
            <a:pPr algn="just">
              <a:lnSpc>
                <a:spcPct val="115000"/>
              </a:lnSpc>
              <a:spcAft>
                <a:spcPts val="1000"/>
              </a:spcAft>
              <a:tabLst>
                <a:tab pos="2294890" algn="l"/>
              </a:tabLst>
            </a:pPr>
            <a:r>
              <a:rPr lang="ar-SA" sz="3400" b="1" dirty="0">
                <a:solidFill>
                  <a:srgbClr val="FF0000"/>
                </a:solidFill>
                <a:ea typeface="Calibri"/>
              </a:rPr>
              <a:t>- تجنب استغلال المواقف : </a:t>
            </a:r>
            <a:r>
              <a:rPr lang="ar-SA" sz="3400" b="1" dirty="0">
                <a:solidFill>
                  <a:schemeClr val="tx1"/>
                </a:solidFill>
                <a:ea typeface="Calibri"/>
              </a:rPr>
              <a:t>لا يستغل الباحث المواقف لصالح بحثه، فلا يفسر ما يلاحظه أو ما يقوله الآخرون بشكل غير مباشر حتى يخدم </a:t>
            </a:r>
            <a:r>
              <a:rPr lang="ar-SA" sz="3400" b="1" dirty="0" smtClean="0">
                <a:solidFill>
                  <a:schemeClr val="tx1"/>
                </a:solidFill>
                <a:ea typeface="Calibri"/>
              </a:rPr>
              <a:t>بحثه . </a:t>
            </a:r>
            <a:endParaRPr lang="en-US" sz="2600" b="1" dirty="0" smtClean="0">
              <a:solidFill>
                <a:schemeClr val="tx1"/>
              </a:solidFill>
              <a:ea typeface="Calibri"/>
              <a:cs typeface="Arial"/>
            </a:endParaRPr>
          </a:p>
          <a:p>
            <a:pPr lvl="0" algn="r">
              <a:lnSpc>
                <a:spcPct val="115000"/>
              </a:lnSpc>
              <a:spcAft>
                <a:spcPts val="1000"/>
              </a:spcAft>
            </a:pPr>
            <a:endParaRPr lang="en-US" sz="1800" b="1" dirty="0" smtClean="0">
              <a:solidFill>
                <a:schemeClr val="tx1"/>
              </a:solidFill>
              <a:ea typeface="Calibri"/>
              <a:cs typeface="Arial"/>
            </a:endParaRPr>
          </a:p>
          <a:p>
            <a:pPr marL="342900" lvl="0" indent="-342900" algn="r">
              <a:lnSpc>
                <a:spcPct val="115000"/>
              </a:lnSpc>
              <a:spcAft>
                <a:spcPts val="1000"/>
              </a:spcAft>
              <a:buFont typeface="Arial"/>
              <a:buChar char="-"/>
            </a:pPr>
            <a:endParaRPr lang="en-US" sz="2400" dirty="0">
              <a:ea typeface="Calibri"/>
              <a:cs typeface="Arial"/>
            </a:endParaRPr>
          </a:p>
          <a:p>
            <a:pPr marL="342900" lvl="0" indent="-342900" algn="r">
              <a:lnSpc>
                <a:spcPct val="115000"/>
              </a:lnSpc>
              <a:spcAft>
                <a:spcPts val="1000"/>
              </a:spcAft>
              <a:buFont typeface="Arial"/>
              <a:buChar char="-"/>
            </a:pPr>
            <a:endParaRPr lang="en-US" sz="2400" dirty="0">
              <a:solidFill>
                <a:schemeClr val="tx1"/>
              </a:solidFill>
              <a:ea typeface="Calibri"/>
              <a:cs typeface="Arial"/>
            </a:endParaRPr>
          </a:p>
        </p:txBody>
      </p:sp>
    </p:spTree>
    <p:extLst>
      <p:ext uri="{BB962C8B-B14F-4D97-AF65-F5344CB8AC3E}">
        <p14:creationId xmlns:p14="http://schemas.microsoft.com/office/powerpoint/2010/main" val="178421748"/>
      </p:ext>
    </p:extLst>
  </p:cSld>
  <p:clrMapOvr>
    <a:masterClrMapping/>
  </p:clrMapOvr>
  <mc:AlternateContent xmlns:mc="http://schemas.openxmlformats.org/markup-compatibility/2006" xmlns:p14="http://schemas.microsoft.com/office/powerpoint/2010/main">
    <mc:Choice Requires="p14">
      <p:transition spd="slow" p14:dur="1600" advTm="129358">
        <p14:gallery dir="r"/>
      </p:transition>
    </mc:Choice>
    <mc:Fallback xmlns="">
      <p:transition spd="slow" advTm="129358">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
            <a:ext cx="9144000" cy="1340767"/>
          </a:xfrm>
          <a:solidFill>
            <a:schemeClr val="accent1">
              <a:lumMod val="40000"/>
              <a:lumOff val="60000"/>
            </a:schemeClr>
          </a:solidFill>
        </p:spPr>
        <p:txBody>
          <a:bodyPr>
            <a:normAutofit/>
          </a:bodyPr>
          <a:lstStyle/>
          <a:p>
            <a:pPr lvl="0">
              <a:spcBef>
                <a:spcPts val="0"/>
              </a:spcBef>
            </a:pPr>
            <a:r>
              <a:rPr lang="ar-SA" b="1" kern="0" dirty="0">
                <a:solidFill>
                  <a:sysClr val="windowText" lastClr="000000"/>
                </a:solidFill>
                <a:ea typeface="Calibri"/>
                <a:cs typeface="Arial"/>
              </a:rPr>
              <a:t>اولا- اخلاقيات البحث العلمي:</a:t>
            </a:r>
            <a:endParaRPr lang="ar-IQ" sz="4800" kern="0" dirty="0">
              <a:solidFill>
                <a:sysClr val="windowText" lastClr="000000"/>
              </a:solidFill>
            </a:endParaRPr>
          </a:p>
        </p:txBody>
      </p:sp>
      <p:sp>
        <p:nvSpPr>
          <p:cNvPr id="3" name="عنوان فرعي 2"/>
          <p:cNvSpPr>
            <a:spLocks noGrp="1"/>
          </p:cNvSpPr>
          <p:nvPr>
            <p:ph type="subTitle" idx="1"/>
          </p:nvPr>
        </p:nvSpPr>
        <p:spPr>
          <a:xfrm>
            <a:off x="0" y="1340768"/>
            <a:ext cx="9144000" cy="5517232"/>
          </a:xfrm>
          <a:solidFill>
            <a:srgbClr val="FFFF00"/>
          </a:solidFill>
        </p:spPr>
        <p:txBody>
          <a:bodyPr>
            <a:normAutofit fontScale="85000" lnSpcReduction="20000"/>
          </a:bodyPr>
          <a:lstStyle/>
          <a:p>
            <a:pPr algn="r">
              <a:lnSpc>
                <a:spcPct val="115000"/>
              </a:lnSpc>
              <a:spcAft>
                <a:spcPts val="1000"/>
              </a:spcAft>
              <a:tabLst>
                <a:tab pos="2294890" algn="l"/>
              </a:tabLst>
            </a:pPr>
            <a:r>
              <a:rPr lang="ar-SA" sz="4000" b="1" dirty="0">
                <a:solidFill>
                  <a:srgbClr val="FF0000"/>
                </a:solidFill>
                <a:ea typeface="Calibri"/>
              </a:rPr>
              <a:t>- الحفاظ على سرية المعلومات </a:t>
            </a:r>
            <a:r>
              <a:rPr lang="ar-SA" sz="4000" dirty="0">
                <a:solidFill>
                  <a:srgbClr val="FF0000"/>
                </a:solidFill>
                <a:ea typeface="Calibri"/>
              </a:rPr>
              <a:t>: </a:t>
            </a:r>
            <a:r>
              <a:rPr lang="ar-SA" sz="4000" dirty="0">
                <a:solidFill>
                  <a:schemeClr val="tx1"/>
                </a:solidFill>
                <a:ea typeface="Calibri"/>
              </a:rPr>
              <a:t>على الباحث حماية هوية المستهدفين في كل الأوقات، فلا يعطي أسماء أو تلميحات تؤدي إلى كشف هويتهم الحقيقية، ويمكن تحقيق ذلك من خلال تحويل الأسماء إلى أرقام أو رموز مع التأكد من إتلاف كل ما يتعلق بهوية المستهدفين بعد انتهاء الدراسة .</a:t>
            </a:r>
            <a:endParaRPr lang="en-US" sz="4000" dirty="0">
              <a:solidFill>
                <a:schemeClr val="tx1"/>
              </a:solidFill>
              <a:ea typeface="Calibri"/>
              <a:cs typeface="Arial"/>
            </a:endParaRPr>
          </a:p>
          <a:p>
            <a:pPr algn="r"/>
            <a:r>
              <a:rPr lang="ar-SA" sz="4000" b="1" dirty="0">
                <a:solidFill>
                  <a:srgbClr val="FF0000"/>
                </a:solidFill>
                <a:ea typeface="Calibri"/>
              </a:rPr>
              <a:t>- مراعاة حقوق الحيوان</a:t>
            </a:r>
            <a:r>
              <a:rPr lang="ar-SA" sz="4000" dirty="0">
                <a:solidFill>
                  <a:srgbClr val="FF0000"/>
                </a:solidFill>
                <a:ea typeface="Calibri"/>
              </a:rPr>
              <a:t> </a:t>
            </a:r>
            <a:r>
              <a:rPr lang="ar-SA" sz="4000" dirty="0">
                <a:solidFill>
                  <a:schemeClr val="tx1"/>
                </a:solidFill>
                <a:ea typeface="Calibri"/>
              </a:rPr>
              <a:t>:يجب معاملة الحيوان ورعايته الرعاية اللائقة به والإحساس بمدى الألم  و الانزعاج عنده، هذا بالتوافق مع متطلبات أهداف أي دراسة أو بحث يجريه الباحث، ويجب أن يبحث عن النصيحة من الخبير في مجال البحث الذي يجريه قبل البدء بأي دراسة تقتضي وجود حيوانات سواء في المختبر أو في ميدان الدراسة .</a:t>
            </a:r>
            <a:endParaRPr lang="en-US" sz="2400" dirty="0">
              <a:solidFill>
                <a:schemeClr val="tx1"/>
              </a:solidFill>
              <a:ea typeface="Calibri"/>
              <a:cs typeface="Arial"/>
            </a:endParaRPr>
          </a:p>
          <a:p>
            <a:pPr marL="342900" lvl="0" indent="-342900" algn="r">
              <a:lnSpc>
                <a:spcPct val="115000"/>
              </a:lnSpc>
              <a:spcAft>
                <a:spcPts val="1000"/>
              </a:spcAft>
              <a:buFont typeface="Arial"/>
              <a:buChar char="-"/>
            </a:pPr>
            <a:endParaRPr lang="en-US" sz="2400" dirty="0">
              <a:solidFill>
                <a:schemeClr val="tx1"/>
              </a:solidFill>
              <a:ea typeface="Calibri"/>
              <a:cs typeface="Arial"/>
            </a:endParaRPr>
          </a:p>
        </p:txBody>
      </p:sp>
    </p:spTree>
    <p:extLst>
      <p:ext uri="{BB962C8B-B14F-4D97-AF65-F5344CB8AC3E}">
        <p14:creationId xmlns:p14="http://schemas.microsoft.com/office/powerpoint/2010/main" val="2803798390"/>
      </p:ext>
    </p:extLst>
  </p:cSld>
  <p:clrMapOvr>
    <a:masterClrMapping/>
  </p:clrMapOvr>
  <mc:AlternateContent xmlns:mc="http://schemas.openxmlformats.org/markup-compatibility/2006" xmlns:p14="http://schemas.microsoft.com/office/powerpoint/2010/main">
    <mc:Choice Requires="p14">
      <p:transition spd="slow" p14:dur="1200" advTm="129358">
        <p14:flip dir="l"/>
      </p:transition>
    </mc:Choice>
    <mc:Fallback xmlns="">
      <p:transition spd="slow" advTm="129358">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0" y="1"/>
            <a:ext cx="9144000" cy="1340767"/>
          </a:xfrm>
          <a:solidFill>
            <a:schemeClr val="accent1">
              <a:lumMod val="40000"/>
              <a:lumOff val="60000"/>
            </a:schemeClr>
          </a:solidFill>
        </p:spPr>
        <p:txBody>
          <a:bodyPr>
            <a:normAutofit fontScale="90000"/>
          </a:bodyPr>
          <a:lstStyle/>
          <a:p>
            <a:pPr lvl="0">
              <a:spcBef>
                <a:spcPts val="0"/>
              </a:spcBef>
            </a:pPr>
            <a:r>
              <a:rPr lang="ar-SA" sz="4800" b="1" kern="0" dirty="0">
                <a:solidFill>
                  <a:sysClr val="windowText" lastClr="000000"/>
                </a:solidFill>
                <a:ea typeface="Calibri"/>
                <a:cs typeface="Arial"/>
              </a:rPr>
              <a:t/>
            </a:r>
            <a:br>
              <a:rPr lang="ar-SA" sz="4800" b="1" kern="0" dirty="0">
                <a:solidFill>
                  <a:sysClr val="windowText" lastClr="000000"/>
                </a:solidFill>
                <a:ea typeface="Calibri"/>
                <a:cs typeface="Arial"/>
              </a:rPr>
            </a:br>
            <a:r>
              <a:rPr lang="ar-SA" sz="4800" b="1" kern="0" dirty="0" smtClean="0">
                <a:solidFill>
                  <a:sysClr val="windowText" lastClr="000000"/>
                </a:solidFill>
                <a:ea typeface="Calibri"/>
                <a:cs typeface="Arial"/>
              </a:rPr>
              <a:t>ثانيا</a:t>
            </a:r>
            <a:r>
              <a:rPr lang="ar-SA" sz="4800" b="1" dirty="0" smtClean="0">
                <a:ea typeface="Calibri"/>
                <a:cs typeface="Arial"/>
              </a:rPr>
              <a:t>-شروط </a:t>
            </a:r>
            <a:r>
              <a:rPr lang="ar-SA" sz="4800" b="1" dirty="0">
                <a:ea typeface="Calibri"/>
                <a:cs typeface="Arial"/>
              </a:rPr>
              <a:t>البحث العلمي</a:t>
            </a:r>
            <a:endParaRPr lang="ar-IQ" sz="4800" kern="0" dirty="0">
              <a:solidFill>
                <a:sysClr val="windowText" lastClr="000000"/>
              </a:solidFill>
            </a:endParaRPr>
          </a:p>
        </p:txBody>
      </p:sp>
      <p:sp>
        <p:nvSpPr>
          <p:cNvPr id="3" name="عنوان فرعي 2"/>
          <p:cNvSpPr>
            <a:spLocks noGrp="1"/>
          </p:cNvSpPr>
          <p:nvPr>
            <p:ph type="subTitle" idx="1"/>
          </p:nvPr>
        </p:nvSpPr>
        <p:spPr>
          <a:xfrm>
            <a:off x="0" y="1340768"/>
            <a:ext cx="9144000" cy="5517232"/>
          </a:xfrm>
          <a:solidFill>
            <a:srgbClr val="FFFF00"/>
          </a:solidFill>
        </p:spPr>
        <p:txBody>
          <a:bodyPr>
            <a:normAutofit fontScale="62500" lnSpcReduction="20000"/>
          </a:bodyPr>
          <a:lstStyle/>
          <a:p>
            <a:pPr algn="just">
              <a:lnSpc>
                <a:spcPct val="115000"/>
              </a:lnSpc>
              <a:spcAft>
                <a:spcPts val="1000"/>
              </a:spcAft>
              <a:tabLst>
                <a:tab pos="2294890" algn="l"/>
              </a:tabLst>
            </a:pPr>
            <a:r>
              <a:rPr lang="ar-SA" sz="4000" b="1" dirty="0">
                <a:solidFill>
                  <a:srgbClr val="FF0000"/>
                </a:solidFill>
                <a:ea typeface="Calibri"/>
              </a:rPr>
              <a:t>1- أن يُقَدِّم شيئاً جديداً:  </a:t>
            </a:r>
            <a:r>
              <a:rPr lang="ar-SA" sz="4000" b="1" dirty="0">
                <a:solidFill>
                  <a:schemeClr val="tx1"/>
                </a:solidFill>
                <a:ea typeface="Calibri"/>
              </a:rPr>
              <a:t>من الضروري جداً أن يُقَدِّر الباحث أهمية الموضوع الذي سيكتب فيه، فلا يكتب موضوعاً سَبَقَه غيره إليه فأشْبَعَه بحثاً وتحليلاً وبياناً، إلا إذا كان غيره قد تناول جانباً من جوانبه، فلا بأس في أن يختار جانباً أخر، فلكل موضوع جوانب عدة.</a:t>
            </a:r>
            <a:endParaRPr lang="en-US" sz="2800" b="1" dirty="0">
              <a:solidFill>
                <a:schemeClr val="tx1"/>
              </a:solidFill>
              <a:ea typeface="Calibri"/>
              <a:cs typeface="Arial"/>
            </a:endParaRPr>
          </a:p>
          <a:p>
            <a:pPr algn="just">
              <a:lnSpc>
                <a:spcPct val="115000"/>
              </a:lnSpc>
              <a:spcAft>
                <a:spcPts val="1000"/>
              </a:spcAft>
              <a:tabLst>
                <a:tab pos="2294890" algn="l"/>
              </a:tabLst>
            </a:pPr>
            <a:r>
              <a:rPr lang="ar-SA" sz="4000" b="1" dirty="0">
                <a:solidFill>
                  <a:srgbClr val="FF0000"/>
                </a:solidFill>
                <a:ea typeface="Calibri"/>
              </a:rPr>
              <a:t>2- الحيوية والواقعية:  </a:t>
            </a:r>
            <a:r>
              <a:rPr lang="ar-SA" sz="4000" b="1" dirty="0">
                <a:solidFill>
                  <a:schemeClr val="tx1"/>
                </a:solidFill>
                <a:ea typeface="Calibri"/>
              </a:rPr>
              <a:t>ومن عوامل نجاح الموضوع أن يكون حيوياً واقعياً، له صِلة </a:t>
            </a:r>
            <a:r>
              <a:rPr lang="ar-SA" sz="4000" b="1" dirty="0">
                <a:solidFill>
                  <a:srgbClr val="7030A0"/>
                </a:solidFill>
                <a:ea typeface="Calibri"/>
              </a:rPr>
              <a:t>قوية بميل الطالب</a:t>
            </a:r>
            <a:r>
              <a:rPr lang="ar-SA" sz="4000" b="1" dirty="0">
                <a:solidFill>
                  <a:schemeClr val="tx1"/>
                </a:solidFill>
                <a:ea typeface="Calibri"/>
              </a:rPr>
              <a:t>، </a:t>
            </a:r>
            <a:r>
              <a:rPr lang="ar-SA" sz="4000" b="1" dirty="0">
                <a:solidFill>
                  <a:srgbClr val="FF0000"/>
                </a:solidFill>
                <a:ea typeface="Calibri"/>
              </a:rPr>
              <a:t>وحاجة المجتمع</a:t>
            </a:r>
            <a:r>
              <a:rPr lang="ar-SA" sz="4000" b="1" dirty="0">
                <a:solidFill>
                  <a:schemeClr val="tx1"/>
                </a:solidFill>
                <a:ea typeface="Calibri"/>
              </a:rPr>
              <a:t>، وكلما اتسعت دائرة الانتفاع به ازدادت أهميته، فالكتابة بموضوع يهم الناس ويقدِّم لهم نفعاً، أو حلولاً لمشاكلهم، أو يشخص لهم مرضاً، أو يسعى في تطوير مجتمعهم وراحتهم ورفاهيتهم، </a:t>
            </a:r>
            <a:r>
              <a:rPr lang="ar-SA" sz="4000" b="1" dirty="0">
                <a:solidFill>
                  <a:srgbClr val="FF0000"/>
                </a:solidFill>
                <a:ea typeface="Calibri"/>
              </a:rPr>
              <a:t>أهم من الكتابة بموضوع خيالي </a:t>
            </a:r>
            <a:r>
              <a:rPr lang="ar-SA" sz="4000" b="1" dirty="0">
                <a:solidFill>
                  <a:schemeClr val="tx1"/>
                </a:solidFill>
                <a:ea typeface="Calibri"/>
              </a:rPr>
              <a:t>بعيد عن واقع الناس لأنهم لن يهتموا به.</a:t>
            </a:r>
            <a:endParaRPr lang="en-US" sz="2800" b="1" dirty="0">
              <a:solidFill>
                <a:schemeClr val="tx1"/>
              </a:solidFill>
              <a:ea typeface="Calibri"/>
              <a:cs typeface="Arial"/>
            </a:endParaRPr>
          </a:p>
          <a:p>
            <a:pPr algn="just">
              <a:lnSpc>
                <a:spcPct val="115000"/>
              </a:lnSpc>
              <a:spcAft>
                <a:spcPts val="1000"/>
              </a:spcAft>
              <a:tabLst>
                <a:tab pos="2294890" algn="l"/>
              </a:tabLst>
            </a:pPr>
            <a:r>
              <a:rPr lang="ar-SA" sz="4000" b="1" dirty="0">
                <a:solidFill>
                  <a:srgbClr val="FF0000"/>
                </a:solidFill>
                <a:ea typeface="Calibri"/>
              </a:rPr>
              <a:t>3- خصوبة وغزارة مصادر البحث: </a:t>
            </a:r>
            <a:r>
              <a:rPr lang="ar-SA" sz="4000" b="1" dirty="0">
                <a:solidFill>
                  <a:schemeClr val="tx1"/>
                </a:solidFill>
                <a:ea typeface="Calibri"/>
              </a:rPr>
              <a:t>ومن عوامل نجاح البحث أيضا خصوبة مادته وأفكاره، وغزارة مصادره وتوافرها، وعلى العكس من ذلك البحث الفقير بالمادة العلمية، الفقير بالمصادر لن يكون ناجحاً وسيُتعِب كاتبه كثيراً، ولذلك عليه أن يبحث عن مصادر لبحثه قبل اختياره، ليعرف هل يستطيع الكتابة فيه أم لا؟</a:t>
            </a:r>
            <a:endParaRPr lang="en-US" sz="2800" b="1" dirty="0">
              <a:solidFill>
                <a:schemeClr val="tx1"/>
              </a:solidFill>
              <a:ea typeface="Calibri"/>
              <a:cs typeface="Arial"/>
            </a:endParaRPr>
          </a:p>
          <a:p>
            <a:pPr marL="342900" lvl="0" indent="-342900" algn="r">
              <a:lnSpc>
                <a:spcPct val="115000"/>
              </a:lnSpc>
              <a:spcAft>
                <a:spcPts val="1000"/>
              </a:spcAft>
              <a:buFont typeface="Arial"/>
              <a:buChar char="-"/>
            </a:pPr>
            <a:endParaRPr lang="en-US" sz="2400" dirty="0">
              <a:ea typeface="Calibri"/>
              <a:cs typeface="Arial"/>
            </a:endParaRPr>
          </a:p>
          <a:p>
            <a:pPr marL="342900" lvl="0" indent="-342900" algn="r">
              <a:lnSpc>
                <a:spcPct val="115000"/>
              </a:lnSpc>
              <a:spcAft>
                <a:spcPts val="1000"/>
              </a:spcAft>
              <a:buFont typeface="Arial"/>
              <a:buChar char="-"/>
            </a:pPr>
            <a:endParaRPr lang="en-US" sz="2400" dirty="0">
              <a:solidFill>
                <a:schemeClr val="tx1"/>
              </a:solidFill>
              <a:ea typeface="Calibri"/>
              <a:cs typeface="Arial"/>
            </a:endParaRPr>
          </a:p>
        </p:txBody>
      </p:sp>
    </p:spTree>
    <p:extLst>
      <p:ext uri="{BB962C8B-B14F-4D97-AF65-F5344CB8AC3E}">
        <p14:creationId xmlns:p14="http://schemas.microsoft.com/office/powerpoint/2010/main" val="2876695085"/>
      </p:ext>
    </p:extLst>
  </p:cSld>
  <p:clrMapOvr>
    <a:masterClrMapping/>
  </p:clrMapOvr>
  <mc:AlternateContent xmlns:mc="http://schemas.openxmlformats.org/markup-compatibility/2006" xmlns:p14="http://schemas.microsoft.com/office/powerpoint/2010/main">
    <mc:Choice Requires="p14">
      <p:transition spd="slow" p14:dur="1100" advTm="129358">
        <p14:switch dir="l"/>
      </p:transition>
    </mc:Choice>
    <mc:Fallback xmlns="">
      <p:transition spd="slow" advTm="129358">
        <p:fade/>
      </p:transition>
    </mc:Fallback>
  </mc:AlternateContent>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أفق">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530</TotalTime>
  <Words>1279</Words>
  <Application>Microsoft Office PowerPoint</Application>
  <PresentationFormat>عرض على الشاشة (3:4)‏</PresentationFormat>
  <Paragraphs>52</Paragraphs>
  <Slides>12</Slides>
  <Notes>0</Notes>
  <HiddenSlides>0</HiddenSlides>
  <MMClips>0</MMClips>
  <ScaleCrop>false</ScaleCrop>
  <HeadingPairs>
    <vt:vector size="4" baseType="variant">
      <vt:variant>
        <vt:lpstr>نسق</vt:lpstr>
      </vt:variant>
      <vt:variant>
        <vt:i4>1</vt:i4>
      </vt:variant>
      <vt:variant>
        <vt:lpstr>عناوين الشرائح</vt:lpstr>
      </vt:variant>
      <vt:variant>
        <vt:i4>12</vt:i4>
      </vt:variant>
    </vt:vector>
  </HeadingPairs>
  <TitlesOfParts>
    <vt:vector size="13" baseType="lpstr">
      <vt:lpstr>نسق Office</vt:lpstr>
      <vt:lpstr>عرض تقديمي في PowerPoint</vt:lpstr>
      <vt:lpstr>عرض تقديمي في PowerPoint</vt:lpstr>
      <vt:lpstr>اولا- اخلاقيات البحث العلمي: </vt:lpstr>
      <vt:lpstr>اولا- اخلاقيات البحث العلمي: </vt:lpstr>
      <vt:lpstr>اولا- اخلاقيات البحث العلمي: : </vt:lpstr>
      <vt:lpstr>اولا- اخلاقيات البحث العلمي:</vt:lpstr>
      <vt:lpstr>اولا- اخلاقيات البحث العلمي:</vt:lpstr>
      <vt:lpstr>اولا- اخلاقيات البحث العلمي:</vt:lpstr>
      <vt:lpstr> ثانيا-شروط البحث العلمي</vt:lpstr>
      <vt:lpstr>ثانيا-شروط البحث العلمي</vt:lpstr>
      <vt:lpstr>ثانيا-شروط البحث العلمي</vt:lpstr>
      <vt:lpstr>الى الملتقى</vt:lpstr>
    </vt:vector>
  </TitlesOfParts>
  <Company>GroupX</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التعليم الثانوي</dc:title>
  <dc:creator>enx</dc:creator>
  <cp:lastModifiedBy>SAM</cp:lastModifiedBy>
  <cp:revision>47</cp:revision>
  <dcterms:created xsi:type="dcterms:W3CDTF">2016-10-10T15:47:55Z</dcterms:created>
  <dcterms:modified xsi:type="dcterms:W3CDTF">2022-11-05T15:28:25Z</dcterms:modified>
</cp:coreProperties>
</file>